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256" r:id="rId2"/>
    <p:sldId id="405" r:id="rId3"/>
    <p:sldId id="257" r:id="rId4"/>
    <p:sldId id="403" r:id="rId5"/>
    <p:sldId id="398" r:id="rId6"/>
    <p:sldId id="404" r:id="rId7"/>
    <p:sldId id="357" r:id="rId8"/>
    <p:sldId id="306" r:id="rId9"/>
    <p:sldId id="258" r:id="rId10"/>
    <p:sldId id="378" r:id="rId11"/>
    <p:sldId id="379" r:id="rId12"/>
    <p:sldId id="380" r:id="rId13"/>
    <p:sldId id="381" r:id="rId14"/>
    <p:sldId id="382" r:id="rId15"/>
    <p:sldId id="389" r:id="rId16"/>
    <p:sldId id="391" r:id="rId17"/>
    <p:sldId id="415" r:id="rId18"/>
    <p:sldId id="399" r:id="rId19"/>
    <p:sldId id="394" r:id="rId20"/>
    <p:sldId id="407" r:id="rId21"/>
    <p:sldId id="339" r:id="rId22"/>
    <p:sldId id="348" r:id="rId23"/>
    <p:sldId id="369" r:id="rId24"/>
    <p:sldId id="406" r:id="rId25"/>
    <p:sldId id="416" r:id="rId26"/>
    <p:sldId id="413" r:id="rId27"/>
    <p:sldId id="414" r:id="rId28"/>
    <p:sldId id="410" r:id="rId29"/>
    <p:sldId id="408" r:id="rId30"/>
    <p:sldId id="409" r:id="rId31"/>
    <p:sldId id="375" r:id="rId32"/>
    <p:sldId id="297"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DEF830-440E-1BEF-8C29-27FD9EFA2371}" name="Steinecker, Julie" initials="SJ" userId="S::jsteinecker@luc.edu::a0761d08-b4e9-4d7f-9132-c1e51814390c" providerId="AD"/>
  <p188:author id="{1787E8B7-7828-682B-FDE2-ED0E56C76AAB}" name="Ozark, Laura" initials="LO" userId="S::lozark@luc.edu::864a9ae2-cc16-4efe-8340-5b8bf76abf19" providerId="AD"/>
  <p188:author id="{2F5804CD-8723-6F06-087C-FA6F61EDFDD0}" name="Agape Lamberis" initials="AL" userId="S::aglamberis@luc.edu::0b2c086f-e921-4208-b583-b3342a32a5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mberis, Agape" initials="LA" lastIdx="25" clrIdx="0">
    <p:extLst>
      <p:ext uri="{19B8F6BF-5375-455C-9EA6-DF929625EA0E}">
        <p15:presenceInfo xmlns:p15="http://schemas.microsoft.com/office/powerpoint/2012/main" userId="S-1-5-21-3588597532-3196273806-102402428-99804" providerId="AD"/>
      </p:ext>
    </p:extLst>
  </p:cmAuthor>
  <p:cmAuthor id="2" name="Steinecker, Julie" initials="SJ" lastIdx="22" clrIdx="1">
    <p:extLst>
      <p:ext uri="{19B8F6BF-5375-455C-9EA6-DF929625EA0E}">
        <p15:presenceInfo xmlns:p15="http://schemas.microsoft.com/office/powerpoint/2012/main" userId="S-1-5-21-3588597532-3196273806-102402428-123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0" autoAdjust="0"/>
    <p:restoredTop sz="93808" autoAdjust="0"/>
  </p:normalViewPr>
  <p:slideViewPr>
    <p:cSldViewPr>
      <p:cViewPr varScale="1">
        <p:scale>
          <a:sx n="101" d="100"/>
          <a:sy n="101" d="100"/>
        </p:scale>
        <p:origin x="199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defTabSz="921282">
              <a:defRPr sz="1200">
                <a:latin typeface="Arial" charset="0"/>
              </a:defRPr>
            </a:lvl1pPr>
          </a:lstStyle>
          <a:p>
            <a:pPr>
              <a:defRPr/>
            </a:pPr>
            <a:endParaRPr lang="en-US"/>
          </a:p>
        </p:txBody>
      </p:sp>
      <p:sp>
        <p:nvSpPr>
          <p:cNvPr id="5222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091" tIns="46046" rIns="92091" bIns="46046" numCol="1" anchor="t" anchorCtr="0" compatLnSpc="1">
            <a:prstTxWarp prst="textNoShape">
              <a:avLst/>
            </a:prstTxWarp>
          </a:bodyPr>
          <a:lstStyle>
            <a:lvl1pPr algn="r" defTabSz="921282">
              <a:defRPr sz="1200">
                <a:latin typeface="Arial" charset="0"/>
              </a:defRPr>
            </a:lvl1pPr>
          </a:lstStyle>
          <a:p>
            <a:pPr>
              <a:defRPr/>
            </a:pPr>
            <a:endParaRPr lang="en-US"/>
          </a:p>
        </p:txBody>
      </p:sp>
      <p:sp>
        <p:nvSpPr>
          <p:cNvPr id="5222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defTabSz="921282">
              <a:defRPr sz="1200">
                <a:latin typeface="Arial" charset="0"/>
              </a:defRPr>
            </a:lvl1pPr>
          </a:lstStyle>
          <a:p>
            <a:pPr>
              <a:defRPr/>
            </a:pPr>
            <a:endParaRPr lang="en-US"/>
          </a:p>
        </p:txBody>
      </p:sp>
      <p:sp>
        <p:nvSpPr>
          <p:cNvPr id="5222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091" tIns="46046" rIns="92091" bIns="46046" numCol="1" anchor="b" anchorCtr="0" compatLnSpc="1">
            <a:prstTxWarp prst="textNoShape">
              <a:avLst/>
            </a:prstTxWarp>
          </a:bodyPr>
          <a:lstStyle>
            <a:lvl1pPr algn="r" defTabSz="920750">
              <a:defRPr sz="1200"/>
            </a:lvl1pPr>
          </a:lstStyle>
          <a:p>
            <a:fld id="{F4664986-A607-4B9A-870C-4FDC890983FE}" type="slidenum">
              <a:rPr lang="en-US" altLang="en-US"/>
              <a:pPr/>
              <a:t>‹#›</a:t>
            </a:fld>
            <a:endParaRPr lang="en-US" altLang="en-US"/>
          </a:p>
        </p:txBody>
      </p:sp>
    </p:spTree>
    <p:extLst>
      <p:ext uri="{BB962C8B-B14F-4D97-AF65-F5344CB8AC3E}">
        <p14:creationId xmlns:p14="http://schemas.microsoft.com/office/powerpoint/2010/main" val="2929676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0402" tIns="45200" rIns="90402" bIns="4520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0402" tIns="45200" rIns="90402" bIns="45200" rtlCol="0"/>
          <a:lstStyle>
            <a:lvl1pPr algn="r">
              <a:defRPr sz="1200">
                <a:latin typeface="Arial" charset="0"/>
              </a:defRPr>
            </a:lvl1pPr>
          </a:lstStyle>
          <a:p>
            <a:pPr>
              <a:defRPr/>
            </a:pPr>
            <a:fld id="{6C1CCB65-C447-4CC1-A162-ED7D389F6A0D}" type="datetimeFigureOut">
              <a:rPr lang="en-US"/>
              <a:pPr>
                <a:defRPr/>
              </a:pPr>
              <a:t>11/13/2024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0402" tIns="45200" rIns="90402" bIns="45200" rtlCol="0" anchor="ctr"/>
          <a:lstStyle/>
          <a:p>
            <a:pPr lvl="0"/>
            <a:endParaRPr lang="en-US" noProof="0"/>
          </a:p>
        </p:txBody>
      </p:sp>
      <p:sp>
        <p:nvSpPr>
          <p:cNvPr id="5" name="Notes Placeholder 4"/>
          <p:cNvSpPr>
            <a:spLocks noGrp="1"/>
          </p:cNvSpPr>
          <p:nvPr>
            <p:ph type="body" sz="quarter" idx="3"/>
          </p:nvPr>
        </p:nvSpPr>
        <p:spPr>
          <a:xfrm>
            <a:off x="701675" y="4414838"/>
            <a:ext cx="5607050" cy="4184650"/>
          </a:xfrm>
          <a:prstGeom prst="rect">
            <a:avLst/>
          </a:prstGeom>
        </p:spPr>
        <p:txBody>
          <a:bodyPr vert="horz" lIns="90402" tIns="45200" rIns="90402" bIns="4520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0402" tIns="45200" rIns="90402" bIns="4520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0402" tIns="45200" rIns="90402" bIns="45200" numCol="1" anchor="b" anchorCtr="0" compatLnSpc="1">
            <a:prstTxWarp prst="textNoShape">
              <a:avLst/>
            </a:prstTxWarp>
          </a:bodyPr>
          <a:lstStyle>
            <a:lvl1pPr algn="r">
              <a:defRPr sz="1200"/>
            </a:lvl1pPr>
          </a:lstStyle>
          <a:p>
            <a:fld id="{C388321E-A065-4AA9-909F-256570D663D6}" type="slidenum">
              <a:rPr lang="en-US" altLang="en-US"/>
              <a:pPr/>
              <a:t>‹#›</a:t>
            </a:fld>
            <a:endParaRPr lang="en-US" altLang="en-US"/>
          </a:p>
        </p:txBody>
      </p:sp>
    </p:spTree>
    <p:extLst>
      <p:ext uri="{BB962C8B-B14F-4D97-AF65-F5344CB8AC3E}">
        <p14:creationId xmlns:p14="http://schemas.microsoft.com/office/powerpoint/2010/main" val="66122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8FD9D5-522F-404C-A5F4-5424F2615A85}"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315571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2BC6550-0FF4-42E1-9543-12D01E5AE922}"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106432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2BC6550-0FF4-42E1-9543-12D01E5AE922}"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2570446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Some students wonder why there are rotation requirements in M4 year.</a:t>
            </a:r>
          </a:p>
        </p:txBody>
      </p:sp>
      <p:sp>
        <p:nvSpPr>
          <p:cNvPr id="69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B470DC3-E2BD-4A34-A592-1EB7E27FBD95}" type="slidenum">
              <a:rPr lang="en-US" altLang="en-US">
                <a:solidFill>
                  <a:prstClr val="black"/>
                </a:solidFill>
                <a:latin typeface="Arial" panose="020B0604020202020204" pitchFamily="34" charset="0"/>
              </a:rPr>
              <a:pPr eaLnBrk="1" hangingPunct="1">
                <a:spcBef>
                  <a:spcPct val="0"/>
                </a:spcBef>
              </a:pPr>
              <a:t>14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00184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8321E-A065-4AA9-909F-256570D663D6}" type="slidenum">
              <a:rPr lang="en-US" altLang="en-US" smtClean="0"/>
              <a:pPr/>
              <a:t>17</a:t>
            </a:fld>
            <a:endParaRPr lang="en-US" altLang="en-US"/>
          </a:p>
        </p:txBody>
      </p:sp>
    </p:spTree>
    <p:extLst>
      <p:ext uri="{BB962C8B-B14F-4D97-AF65-F5344CB8AC3E}">
        <p14:creationId xmlns:p14="http://schemas.microsoft.com/office/powerpoint/2010/main" val="2168268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AF6519F-F4AC-49BD-B448-A6BFFE0108A8}" type="slidenum">
              <a:rPr lang="en-US" altLang="en-US">
                <a:solidFill>
                  <a:prstClr val="black"/>
                </a:solidFill>
                <a:latin typeface="Arial" panose="020B0604020202020204" pitchFamily="34" charset="0"/>
              </a:rPr>
              <a:pPr eaLnBrk="1" hangingPunct="1">
                <a:spcBef>
                  <a:spcPct val="0"/>
                </a:spcBef>
              </a:pPr>
              <a:t>18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14465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41F11A-47D4-4E45-8CA3-15B84BB54B1B}" type="slidenum">
              <a:rPr lang="en-US" altLang="en-US">
                <a:solidFill>
                  <a:prstClr val="black"/>
                </a:solidFill>
                <a:latin typeface="Arial" panose="020B0604020202020204" pitchFamily="34" charset="0"/>
              </a:rPr>
              <a:pPr eaLnBrk="1" hangingPunct="1">
                <a:spcBef>
                  <a:spcPct val="0"/>
                </a:spcBef>
              </a:pPr>
              <a:t>19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048492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41F11A-47D4-4E45-8CA3-15B84BB54B1B}" type="slidenum">
              <a:rPr lang="en-US" altLang="en-US">
                <a:solidFill>
                  <a:prstClr val="black"/>
                </a:solidFill>
                <a:latin typeface="Arial" panose="020B0604020202020204" pitchFamily="34" charset="0"/>
              </a:rPr>
              <a:pPr eaLnBrk="1" hangingPunct="1">
                <a:spcBef>
                  <a:spcPct val="0"/>
                </a:spcBef>
              </a:pPr>
              <a:t>20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0339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Some quick information about electives meant as an introduction</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805248B-1806-4E01-9C57-9CEB15996F46}"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val="2221935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D3CB7FD-5274-47E2-8503-7FEE0D00E848}"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15931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FBF8E15D-F398-4B2B-9BF5-9D27197B065F}" type="slidenum">
              <a:rPr lang="en-US" altLang="en-US" smtClean="0"/>
              <a:pPr eaLnBrk="1" hangingPunct="1"/>
              <a:t>23</a:t>
            </a:fld>
            <a:endParaRPr lang="en-US" altLang="en-US"/>
          </a:p>
        </p:txBody>
      </p:sp>
    </p:spTree>
    <p:extLst>
      <p:ext uri="{BB962C8B-B14F-4D97-AF65-F5344CB8AC3E}">
        <p14:creationId xmlns:p14="http://schemas.microsoft.com/office/powerpoint/2010/main" val="248539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719B70E-5D41-4601-B170-F120B8C1DBE2}"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2164299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41F11A-47D4-4E45-8CA3-15B84BB54B1B}" type="slidenum">
              <a:rPr lang="en-US" altLang="en-US">
                <a:solidFill>
                  <a:prstClr val="black"/>
                </a:solidFill>
                <a:latin typeface="Arial" panose="020B0604020202020204" pitchFamily="34" charset="0"/>
              </a:rPr>
              <a:pPr eaLnBrk="1" hangingPunct="1">
                <a:spcBef>
                  <a:spcPct val="0"/>
                </a:spcBef>
              </a:pPr>
              <a:t>24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622505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DADF3-FFE8-74A8-FDB3-BECB4641D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6BD6E-AC7D-4B39-C386-E6467326B5F4}"/>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929A311E-BC27-ECE4-BB91-F9BBD81D427B}"/>
              </a:ext>
            </a:extLst>
          </p:cNvPr>
          <p:cNvSpPr>
            <a:spLocks noGrp="1"/>
          </p:cNvSpPr>
          <p:nvPr>
            <p:ph type="body" idx="1"/>
          </p:nvPr>
        </p:nvSpPr>
        <p:spPr/>
        <p:txBody>
          <a:bodyPr/>
          <a:lstStyle/>
          <a:p>
            <a:r>
              <a:rPr lang="en-US" dirty="0"/>
              <a:t>There are 11 tracks available in your M4 year.</a:t>
            </a:r>
          </a:p>
        </p:txBody>
      </p:sp>
      <p:sp>
        <p:nvSpPr>
          <p:cNvPr id="4" name="Slide Number Placeholder 3">
            <a:extLst>
              <a:ext uri="{FF2B5EF4-FFF2-40B4-BE49-F238E27FC236}">
                <a16:creationId xmlns:a16="http://schemas.microsoft.com/office/drawing/2014/main" id="{5FFBB751-51C5-7074-A4AC-76F7777D028F}"/>
              </a:ext>
            </a:extLst>
          </p:cNvPr>
          <p:cNvSpPr>
            <a:spLocks noGrp="1"/>
          </p:cNvSpPr>
          <p:nvPr>
            <p:ph type="sldNum" sz="quarter" idx="10"/>
          </p:nvPr>
        </p:nvSpPr>
        <p:spPr/>
        <p:txBody>
          <a:bodyPr/>
          <a:lstStyle/>
          <a:p>
            <a:fld id="{C388321E-A065-4AA9-909F-256570D663D6}" type="slidenum">
              <a:rPr lang="en-US" altLang="en-US" smtClean="0"/>
              <a:pPr/>
              <a:t>25</a:t>
            </a:fld>
            <a:endParaRPr lang="en-US" altLang="en-US"/>
          </a:p>
        </p:txBody>
      </p:sp>
    </p:spTree>
    <p:extLst>
      <p:ext uri="{BB962C8B-B14F-4D97-AF65-F5344CB8AC3E}">
        <p14:creationId xmlns:p14="http://schemas.microsoft.com/office/powerpoint/2010/main" val="535211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449" indent="-289562" eaLnBrk="0" hangingPunct="0">
              <a:spcBef>
                <a:spcPct val="30000"/>
              </a:spcBef>
              <a:defRPr sz="1200">
                <a:solidFill>
                  <a:schemeClr val="tx1"/>
                </a:solidFill>
                <a:latin typeface="Calibri" panose="020F0502020204030204" pitchFamily="34" charset="0"/>
              </a:defRPr>
            </a:lvl2pPr>
            <a:lvl3pPr marL="1163100" indent="-231326" eaLnBrk="0" hangingPunct="0">
              <a:spcBef>
                <a:spcPct val="30000"/>
              </a:spcBef>
              <a:defRPr sz="1200">
                <a:solidFill>
                  <a:schemeClr val="tx1"/>
                </a:solidFill>
                <a:latin typeface="Calibri" panose="020F0502020204030204" pitchFamily="34" charset="0"/>
              </a:defRPr>
            </a:lvl3pPr>
            <a:lvl4pPr marL="1628987" indent="-231326" eaLnBrk="0" hangingPunct="0">
              <a:spcBef>
                <a:spcPct val="30000"/>
              </a:spcBef>
              <a:defRPr sz="1200">
                <a:solidFill>
                  <a:schemeClr val="tx1"/>
                </a:solidFill>
                <a:latin typeface="Calibri" panose="020F0502020204030204" pitchFamily="34" charset="0"/>
              </a:defRPr>
            </a:lvl4pPr>
            <a:lvl5pPr marL="2094873" indent="-231326" eaLnBrk="0" hangingPunct="0">
              <a:spcBef>
                <a:spcPct val="30000"/>
              </a:spcBef>
              <a:defRPr sz="1200">
                <a:solidFill>
                  <a:schemeClr val="tx1"/>
                </a:solidFill>
                <a:latin typeface="Calibri" panose="020F0502020204030204" pitchFamily="34" charset="0"/>
              </a:defRPr>
            </a:lvl5pPr>
            <a:lvl6pPr marL="2560760" indent="-231326" eaLnBrk="0" fontAlgn="base" hangingPunct="0">
              <a:spcBef>
                <a:spcPct val="30000"/>
              </a:spcBef>
              <a:spcAft>
                <a:spcPct val="0"/>
              </a:spcAft>
              <a:defRPr sz="1200">
                <a:solidFill>
                  <a:schemeClr val="tx1"/>
                </a:solidFill>
                <a:latin typeface="Calibri" panose="020F0502020204030204" pitchFamily="34" charset="0"/>
              </a:defRPr>
            </a:lvl6pPr>
            <a:lvl7pPr marL="3026647" indent="-231326" eaLnBrk="0" fontAlgn="base" hangingPunct="0">
              <a:spcBef>
                <a:spcPct val="30000"/>
              </a:spcBef>
              <a:spcAft>
                <a:spcPct val="0"/>
              </a:spcAft>
              <a:defRPr sz="1200">
                <a:solidFill>
                  <a:schemeClr val="tx1"/>
                </a:solidFill>
                <a:latin typeface="Calibri" panose="020F0502020204030204" pitchFamily="34" charset="0"/>
              </a:defRPr>
            </a:lvl7pPr>
            <a:lvl8pPr marL="3492534" indent="-231326" eaLnBrk="0" fontAlgn="base" hangingPunct="0">
              <a:spcBef>
                <a:spcPct val="30000"/>
              </a:spcBef>
              <a:spcAft>
                <a:spcPct val="0"/>
              </a:spcAft>
              <a:defRPr sz="1200">
                <a:solidFill>
                  <a:schemeClr val="tx1"/>
                </a:solidFill>
                <a:latin typeface="Calibri" panose="020F0502020204030204" pitchFamily="34" charset="0"/>
              </a:defRPr>
            </a:lvl8pPr>
            <a:lvl9pPr marL="3958421" indent="-23132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41F11A-47D4-4E45-8CA3-15B84BB54B1B}" type="slidenum">
              <a:rPr lang="en-US" altLang="en-US">
                <a:solidFill>
                  <a:prstClr val="black"/>
                </a:solidFill>
                <a:latin typeface="Arial" panose="020B0604020202020204" pitchFamily="34" charset="0"/>
              </a:rPr>
              <a:pPr eaLnBrk="1" hangingPunct="1">
                <a:spcBef>
                  <a:spcPct val="0"/>
                </a:spcBef>
              </a:pPr>
              <a:t>26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37601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Our attempt is not to overwhelm you today, but to provide an overview of the next few months and give you the information you need at the time you need it.</a:t>
            </a:r>
          </a:p>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29F8936-7B79-4C3F-93BC-F2DF07428E30}"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extLst>
      <p:ext uri="{BB962C8B-B14F-4D97-AF65-F5344CB8AC3E}">
        <p14:creationId xmlns:p14="http://schemas.microsoft.com/office/powerpoint/2010/main" val="314934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13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1FF0AB04-828D-44DD-9298-74199B8697B3}" type="slidenum">
              <a:rPr lang="en-US" altLang="en-US" smtClean="0"/>
              <a:pPr eaLnBrk="1" hangingPunct="1"/>
              <a:t>31</a:t>
            </a:fld>
            <a:endParaRPr lang="en-US" altLang="en-US"/>
          </a:p>
        </p:txBody>
      </p:sp>
    </p:spTree>
    <p:extLst>
      <p:ext uri="{BB962C8B-B14F-4D97-AF65-F5344CB8AC3E}">
        <p14:creationId xmlns:p14="http://schemas.microsoft.com/office/powerpoint/2010/main" val="63802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4DCDF20-1B49-4F4A-A917-419ACCA19AF5}"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extLst>
      <p:ext uri="{BB962C8B-B14F-4D97-AF65-F5344CB8AC3E}">
        <p14:creationId xmlns:p14="http://schemas.microsoft.com/office/powerpoint/2010/main" val="360244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about the Career Advising Timeline which was introduced last month at the PPD session which has a 4-year guide divided by months to keep you on track towards residency.</a:t>
            </a:r>
          </a:p>
        </p:txBody>
      </p:sp>
      <p:sp>
        <p:nvSpPr>
          <p:cNvPr id="4" name="Slide Number Placeholder 3"/>
          <p:cNvSpPr>
            <a:spLocks noGrp="1"/>
          </p:cNvSpPr>
          <p:nvPr>
            <p:ph type="sldNum" sz="quarter" idx="5"/>
          </p:nvPr>
        </p:nvSpPr>
        <p:spPr/>
        <p:txBody>
          <a:bodyPr/>
          <a:lstStyle/>
          <a:p>
            <a:fld id="{C388321E-A065-4AA9-909F-256570D663D6}" type="slidenum">
              <a:rPr lang="en-US" altLang="en-US" smtClean="0"/>
              <a:pPr/>
              <a:t>4</a:t>
            </a:fld>
            <a:endParaRPr lang="en-US" altLang="en-US"/>
          </a:p>
        </p:txBody>
      </p:sp>
    </p:spTree>
    <p:extLst>
      <p:ext uri="{BB962C8B-B14F-4D97-AF65-F5344CB8AC3E}">
        <p14:creationId xmlns:p14="http://schemas.microsoft.com/office/powerpoint/2010/main" val="338124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promised, today is the first of the Intro to M4 year talks.</a:t>
            </a:r>
          </a:p>
        </p:txBody>
      </p:sp>
      <p:sp>
        <p:nvSpPr>
          <p:cNvPr id="4" name="Slide Number Placeholder 3"/>
          <p:cNvSpPr>
            <a:spLocks noGrp="1"/>
          </p:cNvSpPr>
          <p:nvPr>
            <p:ph type="sldNum" sz="quarter" idx="5"/>
          </p:nvPr>
        </p:nvSpPr>
        <p:spPr/>
        <p:txBody>
          <a:bodyPr/>
          <a:lstStyle/>
          <a:p>
            <a:fld id="{C388321E-A065-4AA9-909F-256570D663D6}" type="slidenum">
              <a:rPr lang="en-US" altLang="en-US" smtClean="0"/>
              <a:pPr/>
              <a:t>5</a:t>
            </a:fld>
            <a:endParaRPr lang="en-US" altLang="en-US"/>
          </a:p>
        </p:txBody>
      </p:sp>
    </p:spTree>
    <p:extLst>
      <p:ext uri="{BB962C8B-B14F-4D97-AF65-F5344CB8AC3E}">
        <p14:creationId xmlns:p14="http://schemas.microsoft.com/office/powerpoint/2010/main" val="36716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up, from Jan to May, there are also ‘to-do’s’ and programmatic offerings. </a:t>
            </a:r>
          </a:p>
        </p:txBody>
      </p:sp>
      <p:sp>
        <p:nvSpPr>
          <p:cNvPr id="4" name="Slide Number Placeholder 3"/>
          <p:cNvSpPr>
            <a:spLocks noGrp="1"/>
          </p:cNvSpPr>
          <p:nvPr>
            <p:ph type="sldNum" sz="quarter" idx="5"/>
          </p:nvPr>
        </p:nvSpPr>
        <p:spPr/>
        <p:txBody>
          <a:bodyPr/>
          <a:lstStyle/>
          <a:p>
            <a:fld id="{C388321E-A065-4AA9-909F-256570D663D6}" type="slidenum">
              <a:rPr lang="en-US" altLang="en-US" smtClean="0"/>
              <a:pPr/>
              <a:t>6</a:t>
            </a:fld>
            <a:endParaRPr lang="en-US" altLang="en-US"/>
          </a:p>
        </p:txBody>
      </p:sp>
    </p:spTree>
    <p:extLst>
      <p:ext uri="{BB962C8B-B14F-4D97-AF65-F5344CB8AC3E}">
        <p14:creationId xmlns:p14="http://schemas.microsoft.com/office/powerpoint/2010/main" val="132793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There are 11 tracks available in your M4 year.</a:t>
            </a:r>
          </a:p>
        </p:txBody>
      </p:sp>
      <p:sp>
        <p:nvSpPr>
          <p:cNvPr id="4" name="Slide Number Placeholder 3"/>
          <p:cNvSpPr>
            <a:spLocks noGrp="1"/>
          </p:cNvSpPr>
          <p:nvPr>
            <p:ph type="sldNum" sz="quarter" idx="10"/>
          </p:nvPr>
        </p:nvSpPr>
        <p:spPr/>
        <p:txBody>
          <a:bodyPr/>
          <a:lstStyle/>
          <a:p>
            <a:fld id="{C388321E-A065-4AA9-909F-256570D663D6}" type="slidenum">
              <a:rPr lang="en-US" altLang="en-US" smtClean="0"/>
              <a:pPr/>
              <a:t>7</a:t>
            </a:fld>
            <a:endParaRPr lang="en-US" altLang="en-US"/>
          </a:p>
        </p:txBody>
      </p:sp>
    </p:spTree>
    <p:extLst>
      <p:ext uri="{BB962C8B-B14F-4D97-AF65-F5344CB8AC3E}">
        <p14:creationId xmlns:p14="http://schemas.microsoft.com/office/powerpoint/2010/main" val="891364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D1B9316-18D0-47CF-9EAE-CA5596418AB4}"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35836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1363" indent="-284163" eaLnBrk="0" hangingPunct="0">
              <a:spcBef>
                <a:spcPct val="30000"/>
              </a:spcBef>
              <a:defRPr sz="1200">
                <a:solidFill>
                  <a:schemeClr val="tx1"/>
                </a:solidFill>
                <a:latin typeface="Calibri" panose="020F0502020204030204" pitchFamily="34" charset="0"/>
              </a:defRPr>
            </a:lvl2pPr>
            <a:lvl3pPr marL="1141413" indent="-227013" eaLnBrk="0" hangingPunct="0">
              <a:spcBef>
                <a:spcPct val="30000"/>
              </a:spcBef>
              <a:defRPr sz="1200">
                <a:solidFill>
                  <a:schemeClr val="tx1"/>
                </a:solidFill>
                <a:latin typeface="Calibri" panose="020F0502020204030204" pitchFamily="34" charset="0"/>
              </a:defRPr>
            </a:lvl3pPr>
            <a:lvl4pPr marL="1598613" indent="-227013" eaLnBrk="0" hangingPunct="0">
              <a:spcBef>
                <a:spcPct val="30000"/>
              </a:spcBef>
              <a:defRPr sz="1200">
                <a:solidFill>
                  <a:schemeClr val="tx1"/>
                </a:solidFill>
                <a:latin typeface="Calibri" panose="020F0502020204030204" pitchFamily="34" charset="0"/>
              </a:defRPr>
            </a:lvl4pPr>
            <a:lvl5pPr marL="2055813" indent="-227013" eaLnBrk="0" hangingPunct="0">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2BC6550-0FF4-42E1-9543-12D01E5AE922}"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55600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88321E-A065-4AA9-909F-256570D663D6}" type="slidenum">
              <a:rPr lang="en-US" altLang="en-US" smtClean="0"/>
              <a:pPr/>
              <a:t>10</a:t>
            </a:fld>
            <a:endParaRPr lang="en-US" altLang="en-US"/>
          </a:p>
        </p:txBody>
      </p:sp>
    </p:spTree>
    <p:extLst>
      <p:ext uri="{BB962C8B-B14F-4D97-AF65-F5344CB8AC3E}">
        <p14:creationId xmlns:p14="http://schemas.microsoft.com/office/powerpoint/2010/main" val="365067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 name="Group 8"/>
          <p:cNvGrpSpPr>
            <a:grpSpLocks/>
          </p:cNvGrpSpPr>
          <p:nvPr/>
        </p:nvGrpSpPr>
        <p:grpSpPr bwMode="auto">
          <a:xfrm>
            <a:off x="7493001"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fld id="{7A0A0F01-3E98-488D-80F5-49C0F15A4D08}" type="slidenum">
              <a:rPr lang="en-US" altLang="en-US"/>
              <a:pPr/>
              <a:t>‹#›</a:t>
            </a:fld>
            <a:endParaRPr lang="en-US" altLang="en-US"/>
          </a:p>
        </p:txBody>
      </p:sp>
    </p:spTree>
    <p:extLst>
      <p:ext uri="{BB962C8B-B14F-4D97-AF65-F5344CB8AC3E}">
        <p14:creationId xmlns:p14="http://schemas.microsoft.com/office/powerpoint/2010/main" val="1445316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A06076C0-F6AA-49B2-9125-57DE88077B28}" type="slidenum">
              <a:rPr lang="en-US" altLang="en-US"/>
              <a:pPr/>
              <a:t>‹#›</a:t>
            </a:fld>
            <a:endParaRPr lang="en-US" altLang="en-US"/>
          </a:p>
        </p:txBody>
      </p:sp>
    </p:spTree>
    <p:extLst>
      <p:ext uri="{BB962C8B-B14F-4D97-AF65-F5344CB8AC3E}">
        <p14:creationId xmlns:p14="http://schemas.microsoft.com/office/powerpoint/2010/main" val="159231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40"/>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40"/>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A30A1FED-7808-432C-A68A-ECC385C7254D}" type="slidenum">
              <a:rPr lang="en-US" altLang="en-US"/>
              <a:pPr/>
              <a:t>‹#›</a:t>
            </a:fld>
            <a:endParaRPr lang="en-US" altLang="en-US"/>
          </a:p>
        </p:txBody>
      </p:sp>
    </p:spTree>
    <p:extLst>
      <p:ext uri="{BB962C8B-B14F-4D97-AF65-F5344CB8AC3E}">
        <p14:creationId xmlns:p14="http://schemas.microsoft.com/office/powerpoint/2010/main" val="497196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56A72FE9-F0E0-4ABF-85AC-9ED114A71C46}" type="slidenum">
              <a:rPr lang="en-US" altLang="en-US"/>
              <a:pPr/>
              <a:t>‹#›</a:t>
            </a:fld>
            <a:endParaRPr lang="en-US" altLang="en-US"/>
          </a:p>
        </p:txBody>
      </p:sp>
    </p:spTree>
    <p:extLst>
      <p:ext uri="{BB962C8B-B14F-4D97-AF65-F5344CB8AC3E}">
        <p14:creationId xmlns:p14="http://schemas.microsoft.com/office/powerpoint/2010/main" val="155349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4CFBC5CE-03AD-48A9-91F2-E15E4FF304E6}" type="slidenum">
              <a:rPr lang="en-US" altLang="en-US"/>
              <a:pPr/>
              <a:t>‹#›</a:t>
            </a:fld>
            <a:endParaRPr lang="en-US" altLang="en-US"/>
          </a:p>
        </p:txBody>
      </p:sp>
    </p:spTree>
    <p:extLst>
      <p:ext uri="{BB962C8B-B14F-4D97-AF65-F5344CB8AC3E}">
        <p14:creationId xmlns:p14="http://schemas.microsoft.com/office/powerpoint/2010/main" val="285970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fld id="{5B123BC7-64F9-4B2F-BF07-98A34C7B8D9F}" type="slidenum">
              <a:rPr lang="en-US" altLang="en-US"/>
              <a:pPr/>
              <a:t>‹#›</a:t>
            </a:fld>
            <a:endParaRPr lang="en-US" altLang="en-US"/>
          </a:p>
        </p:txBody>
      </p:sp>
    </p:spTree>
    <p:extLst>
      <p:ext uri="{BB962C8B-B14F-4D97-AF65-F5344CB8AC3E}">
        <p14:creationId xmlns:p14="http://schemas.microsoft.com/office/powerpoint/2010/main" val="168452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ECB57F7B-C9C7-4D37-A67C-267E5CA68377}" type="slidenum">
              <a:rPr lang="en-US" altLang="en-US"/>
              <a:pPr/>
              <a:t>‹#›</a:t>
            </a:fld>
            <a:endParaRPr lang="en-US" altLang="en-US"/>
          </a:p>
        </p:txBody>
      </p:sp>
    </p:spTree>
    <p:extLst>
      <p:ext uri="{BB962C8B-B14F-4D97-AF65-F5344CB8AC3E}">
        <p14:creationId xmlns:p14="http://schemas.microsoft.com/office/powerpoint/2010/main" val="6934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fld id="{11ECF8A1-884A-4035-8077-2C6D2D4611E6}" type="slidenum">
              <a:rPr lang="en-US" altLang="en-US"/>
              <a:pPr/>
              <a:t>‹#›</a:t>
            </a:fld>
            <a:endParaRPr lang="en-US" altLang="en-US"/>
          </a:p>
        </p:txBody>
      </p:sp>
    </p:spTree>
    <p:extLst>
      <p:ext uri="{BB962C8B-B14F-4D97-AF65-F5344CB8AC3E}">
        <p14:creationId xmlns:p14="http://schemas.microsoft.com/office/powerpoint/2010/main" val="203523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fld id="{F35FA80F-8C3F-4856-A7A2-89ABAF870279}" type="slidenum">
              <a:rPr lang="en-US" altLang="en-US"/>
              <a:pPr/>
              <a:t>‹#›</a:t>
            </a:fld>
            <a:endParaRPr lang="en-US" altLang="en-US"/>
          </a:p>
        </p:txBody>
      </p:sp>
    </p:spTree>
    <p:extLst>
      <p:ext uri="{BB962C8B-B14F-4D97-AF65-F5344CB8AC3E}">
        <p14:creationId xmlns:p14="http://schemas.microsoft.com/office/powerpoint/2010/main" val="36142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fld id="{5A2781AC-A48F-433E-BED8-1BA2E4E6D083}" type="slidenum">
              <a:rPr lang="en-US" altLang="en-US"/>
              <a:pPr/>
              <a:t>‹#›</a:t>
            </a:fld>
            <a:endParaRPr lang="en-US" altLang="en-US"/>
          </a:p>
        </p:txBody>
      </p:sp>
    </p:spTree>
    <p:extLst>
      <p:ext uri="{BB962C8B-B14F-4D97-AF65-F5344CB8AC3E}">
        <p14:creationId xmlns:p14="http://schemas.microsoft.com/office/powerpoint/2010/main" val="287193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D8DB6EA1-590A-4A1C-BDA1-3E4550385246}" type="slidenum">
              <a:rPr lang="en-US" altLang="en-US"/>
              <a:pPr/>
              <a:t>‹#›</a:t>
            </a:fld>
            <a:endParaRPr lang="en-US" altLang="en-US"/>
          </a:p>
        </p:txBody>
      </p:sp>
    </p:spTree>
    <p:extLst>
      <p:ext uri="{BB962C8B-B14F-4D97-AF65-F5344CB8AC3E}">
        <p14:creationId xmlns:p14="http://schemas.microsoft.com/office/powerpoint/2010/main" val="415085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fld id="{91B6CAEC-55BE-40F7-A07E-2A3FD08E524C}" type="slidenum">
              <a:rPr lang="en-US" altLang="en-US"/>
              <a:pPr/>
              <a:t>‹#›</a:t>
            </a:fld>
            <a:endParaRPr lang="en-US" altLang="en-US"/>
          </a:p>
        </p:txBody>
      </p:sp>
    </p:spTree>
    <p:extLst>
      <p:ext uri="{BB962C8B-B14F-4D97-AF65-F5344CB8AC3E}">
        <p14:creationId xmlns:p14="http://schemas.microsoft.com/office/powerpoint/2010/main" val="364201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ltLang="en-US"/>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ltLang="en-US"/>
          </a:p>
        </p:txBody>
      </p:sp>
      <p:sp>
        <p:nvSpPr>
          <p:cNvPr id="41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1524F2B9-999F-43F9-AF26-8CCD4B88AD88}" type="slidenum">
              <a:rPr lang="en-US" altLang="en-US"/>
              <a:pPr/>
              <a:t>‹#›</a:t>
            </a:fld>
            <a:endParaRPr lang="en-US" altLang="en-US"/>
          </a:p>
        </p:txBody>
      </p:sp>
      <p:grpSp>
        <p:nvGrpSpPr>
          <p:cNvPr id="1032" name="Group 8"/>
          <p:cNvGrpSpPr>
            <a:grpSpLocks/>
          </p:cNvGrpSpPr>
          <p:nvPr/>
        </p:nvGrpSpPr>
        <p:grpSpPr bwMode="auto">
          <a:xfrm>
            <a:off x="8153401"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9" name="Oval 15"/>
            <p:cNvSpPr>
              <a:spLocks noChangeArrowheads="1"/>
            </p:cNvSpPr>
            <p:nvPr/>
          </p:nvSpPr>
          <p:spPr bwMode="auto">
            <a:xfrm>
              <a:off x="5472" y="1072"/>
              <a:ext cx="74" cy="7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0" name="Oval 16"/>
            <p:cNvSpPr>
              <a:spLocks noChangeArrowheads="1"/>
            </p:cNvSpPr>
            <p:nvPr/>
          </p:nvSpPr>
          <p:spPr bwMode="auto">
            <a:xfrm>
              <a:off x="5136" y="1184"/>
              <a:ext cx="80" cy="74"/>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1" name="Oval 17"/>
            <p:cNvSpPr>
              <a:spLocks noChangeArrowheads="1"/>
            </p:cNvSpPr>
            <p:nvPr/>
          </p:nvSpPr>
          <p:spPr bwMode="auto">
            <a:xfrm>
              <a:off x="5248" y="1184"/>
              <a:ext cx="79" cy="74"/>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2" name="Oval 18"/>
            <p:cNvSpPr>
              <a:spLocks noChangeArrowheads="1"/>
            </p:cNvSpPr>
            <p:nvPr/>
          </p:nvSpPr>
          <p:spPr bwMode="auto">
            <a:xfrm>
              <a:off x="5360" y="1184"/>
              <a:ext cx="76" cy="74"/>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3" name="Oval 19"/>
            <p:cNvSpPr>
              <a:spLocks noChangeArrowheads="1"/>
            </p:cNvSpPr>
            <p:nvPr/>
          </p:nvSpPr>
          <p:spPr bwMode="auto">
            <a:xfrm>
              <a:off x="5472" y="1184"/>
              <a:ext cx="74" cy="74"/>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4" name="Oval 20"/>
            <p:cNvSpPr>
              <a:spLocks noChangeArrowheads="1"/>
            </p:cNvSpPr>
            <p:nvPr/>
          </p:nvSpPr>
          <p:spPr bwMode="auto">
            <a:xfrm>
              <a:off x="5584" y="1184"/>
              <a:ext cx="80" cy="7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8" name="Oval 24"/>
            <p:cNvSpPr>
              <a:spLocks noChangeArrowheads="1"/>
            </p:cNvSpPr>
            <p:nvPr/>
          </p:nvSpPr>
          <p:spPr bwMode="auto">
            <a:xfrm>
              <a:off x="5472" y="1296"/>
              <a:ext cx="74"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2" name="Oval 28"/>
            <p:cNvSpPr>
              <a:spLocks noChangeArrowheads="1"/>
            </p:cNvSpPr>
            <p:nvPr/>
          </p:nvSpPr>
          <p:spPr bwMode="auto">
            <a:xfrm>
              <a:off x="5472" y="1408"/>
              <a:ext cx="74"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7" name="Oval 33"/>
            <p:cNvSpPr>
              <a:spLocks noChangeArrowheads="1"/>
            </p:cNvSpPr>
            <p:nvPr/>
          </p:nvSpPr>
          <p:spPr bwMode="auto">
            <a:xfrm>
              <a:off x="5472" y="1520"/>
              <a:ext cx="74" cy="79"/>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1" name="Oval 37"/>
            <p:cNvSpPr>
              <a:spLocks noChangeArrowheads="1"/>
            </p:cNvSpPr>
            <p:nvPr/>
          </p:nvSpPr>
          <p:spPr bwMode="auto">
            <a:xfrm>
              <a:off x="5472" y="1632"/>
              <a:ext cx="74" cy="75"/>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3" name="Oval 39"/>
            <p:cNvSpPr>
              <a:spLocks noChangeArrowheads="1"/>
            </p:cNvSpPr>
            <p:nvPr/>
          </p:nvSpPr>
          <p:spPr bwMode="auto">
            <a:xfrm>
              <a:off x="5472" y="1744"/>
              <a:ext cx="74"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856"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vslo.aamc.org/vsl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luc.edu/stritch/regrec/electivecatalog/coursecatalo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vslo.aamc.org/vslo" TargetMode="External"/><Relationship Id="rId5" Type="http://schemas.openxmlformats.org/officeDocument/2006/relationships/hyperlink" Target="http://www.usmle.org/step-2-ck/" TargetMode="External"/><Relationship Id="rId4" Type="http://schemas.openxmlformats.org/officeDocument/2006/relationships/hyperlink" Target="https://services.aamc.org/eec/students/index.cf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z="3200" dirty="0"/>
              <a:t>Loyola University Chicago </a:t>
            </a:r>
            <a:br>
              <a:rPr lang="en-US" altLang="en-US" sz="3200" dirty="0"/>
            </a:br>
            <a:r>
              <a:rPr lang="en-US" altLang="en-US" sz="3200" dirty="0"/>
              <a:t>Stritch School of Medicine</a:t>
            </a:r>
            <a:br>
              <a:rPr lang="en-US" altLang="en-US" sz="3200" dirty="0"/>
            </a:br>
            <a:r>
              <a:rPr lang="en-US" altLang="en-US" sz="3200" dirty="0"/>
              <a:t>Office of Student Affairs/</a:t>
            </a:r>
            <a:br>
              <a:rPr lang="en-US" altLang="en-US" sz="3200" dirty="0"/>
            </a:br>
            <a:r>
              <a:rPr lang="en-US" altLang="en-US" sz="3200" dirty="0"/>
              <a:t>Office of Medical Education</a:t>
            </a:r>
          </a:p>
        </p:txBody>
      </p:sp>
      <p:sp>
        <p:nvSpPr>
          <p:cNvPr id="3075" name="Rectangle 3"/>
          <p:cNvSpPr>
            <a:spLocks noGrp="1" noChangeArrowheads="1"/>
          </p:cNvSpPr>
          <p:nvPr>
            <p:ph type="subTitle" idx="1"/>
          </p:nvPr>
        </p:nvSpPr>
        <p:spPr>
          <a:xfrm>
            <a:off x="163513" y="3352800"/>
            <a:ext cx="7086600" cy="2667000"/>
          </a:xfrm>
        </p:spPr>
        <p:txBody>
          <a:bodyPr/>
          <a:lstStyle/>
          <a:p>
            <a:pPr algn="ctr" eaLnBrk="1" hangingPunct="1"/>
            <a:r>
              <a:rPr lang="en-US" altLang="en-US" sz="2800" dirty="0"/>
              <a:t>CLASS OF 2026</a:t>
            </a:r>
          </a:p>
          <a:p>
            <a:pPr algn="ctr" eaLnBrk="1" hangingPunct="1"/>
            <a:r>
              <a:rPr lang="en-US" altLang="en-US" sz="2800" dirty="0"/>
              <a:t>INTRO </a:t>
            </a:r>
            <a:r>
              <a:rPr lang="en-US" altLang="en-US" sz="2800"/>
              <a:t>to M4 </a:t>
            </a:r>
            <a:r>
              <a:rPr lang="en-US" altLang="en-US" sz="2800" dirty="0"/>
              <a:t>YEAR SERIES </a:t>
            </a:r>
          </a:p>
          <a:p>
            <a:pPr algn="ctr" eaLnBrk="1" hangingPunct="1"/>
            <a:r>
              <a:rPr lang="en-US" altLang="en-US" sz="2800" dirty="0"/>
              <a:t>Session #1- </a:t>
            </a:r>
          </a:p>
          <a:p>
            <a:pPr algn="ctr" eaLnBrk="1" hangingPunct="1"/>
            <a:r>
              <a:rPr lang="en-US" altLang="en-US" sz="2800" dirty="0"/>
              <a:t>Overview, Scheduling, Planning</a:t>
            </a:r>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9FFC-B8C5-2035-55B9-2FD33105F437}"/>
              </a:ext>
            </a:extLst>
          </p:cNvPr>
          <p:cNvSpPr>
            <a:spLocks noGrp="1"/>
          </p:cNvSpPr>
          <p:nvPr>
            <p:ph type="title"/>
          </p:nvPr>
        </p:nvSpPr>
        <p:spPr/>
        <p:txBody>
          <a:bodyPr/>
          <a:lstStyle/>
          <a:p>
            <a:br>
              <a:rPr lang="en-US" dirty="0"/>
            </a:br>
            <a:r>
              <a:rPr lang="en-US" dirty="0"/>
              <a:t>Your M4 Year- </a:t>
            </a:r>
            <a:br>
              <a:rPr lang="en-US" dirty="0"/>
            </a:br>
            <a:r>
              <a:rPr lang="en-US" dirty="0"/>
              <a:t>Readiness for Residency</a:t>
            </a:r>
          </a:p>
        </p:txBody>
      </p:sp>
      <p:sp>
        <p:nvSpPr>
          <p:cNvPr id="3" name="Content Placeholder 2">
            <a:extLst>
              <a:ext uri="{FF2B5EF4-FFF2-40B4-BE49-F238E27FC236}">
                <a16:creationId xmlns:a16="http://schemas.microsoft.com/office/drawing/2014/main" id="{A7B821A0-B969-CA34-A100-E2FBA6568261}"/>
              </a:ext>
            </a:extLst>
          </p:cNvPr>
          <p:cNvSpPr>
            <a:spLocks noGrp="1"/>
          </p:cNvSpPr>
          <p:nvPr>
            <p:ph idx="1"/>
          </p:nvPr>
        </p:nvSpPr>
        <p:spPr/>
        <p:txBody>
          <a:bodyPr/>
          <a:lstStyle/>
          <a:p>
            <a:r>
              <a:rPr lang="en-US" dirty="0"/>
              <a:t>Mix of required rotations and elective opportunities</a:t>
            </a:r>
          </a:p>
          <a:p>
            <a:r>
              <a:rPr lang="en-US" u="sng" dirty="0"/>
              <a:t>Required:</a:t>
            </a:r>
          </a:p>
          <a:p>
            <a:pPr lvl="1"/>
            <a:r>
              <a:rPr lang="en-US" dirty="0"/>
              <a:t>Sub-Intern Ward</a:t>
            </a:r>
          </a:p>
          <a:p>
            <a:pPr lvl="1"/>
            <a:r>
              <a:rPr lang="en-US" dirty="0"/>
              <a:t>Sub-Intern ICU</a:t>
            </a:r>
          </a:p>
          <a:p>
            <a:pPr lvl="1"/>
            <a:r>
              <a:rPr lang="en-US" dirty="0"/>
              <a:t>Emergency Medicine</a:t>
            </a:r>
          </a:p>
          <a:p>
            <a:pPr lvl="1"/>
            <a:r>
              <a:rPr lang="en-US" dirty="0"/>
              <a:t>PCM-4 in Nov or Dec</a:t>
            </a:r>
          </a:p>
          <a:p>
            <a:pPr lvl="1"/>
            <a:r>
              <a:rPr lang="en-US" dirty="0"/>
              <a:t>Transition to Residency Course 2 weeks</a:t>
            </a:r>
          </a:p>
          <a:p>
            <a:pPr lvl="1"/>
            <a:r>
              <a:rPr lang="en-US" dirty="0"/>
              <a:t>22 Elective Credits (+/- 2 from M1-2, 4 from M3)</a:t>
            </a:r>
          </a:p>
        </p:txBody>
      </p:sp>
    </p:spTree>
    <p:extLst>
      <p:ext uri="{BB962C8B-B14F-4D97-AF65-F5344CB8AC3E}">
        <p14:creationId xmlns:p14="http://schemas.microsoft.com/office/powerpoint/2010/main" val="298886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2516-0AE3-74C3-A628-0AAF49115D94}"/>
              </a:ext>
            </a:extLst>
          </p:cNvPr>
          <p:cNvSpPr>
            <a:spLocks noGrp="1"/>
          </p:cNvSpPr>
          <p:nvPr>
            <p:ph type="title"/>
          </p:nvPr>
        </p:nvSpPr>
        <p:spPr/>
        <p:txBody>
          <a:bodyPr/>
          <a:lstStyle/>
          <a:p>
            <a:r>
              <a:rPr lang="en-US" dirty="0"/>
              <a:t>How long are the required elements of your M4 year?</a:t>
            </a:r>
          </a:p>
        </p:txBody>
      </p:sp>
      <p:sp>
        <p:nvSpPr>
          <p:cNvPr id="3" name="Content Placeholder 2">
            <a:extLst>
              <a:ext uri="{FF2B5EF4-FFF2-40B4-BE49-F238E27FC236}">
                <a16:creationId xmlns:a16="http://schemas.microsoft.com/office/drawing/2014/main" id="{7014F302-BB7D-B951-54E8-C1EE724D87F7}"/>
              </a:ext>
            </a:extLst>
          </p:cNvPr>
          <p:cNvSpPr>
            <a:spLocks noGrp="1"/>
          </p:cNvSpPr>
          <p:nvPr>
            <p:ph idx="1"/>
          </p:nvPr>
        </p:nvSpPr>
        <p:spPr/>
        <p:txBody>
          <a:bodyPr/>
          <a:lstStyle/>
          <a:p>
            <a:r>
              <a:rPr lang="en-US" dirty="0"/>
              <a:t>40 weeks!</a:t>
            </a:r>
          </a:p>
          <a:p>
            <a:r>
              <a:rPr lang="en-US" dirty="0"/>
              <a:t>What takes 40 weeks?</a:t>
            </a:r>
          </a:p>
          <a:p>
            <a:endParaRPr lang="en-US" dirty="0"/>
          </a:p>
        </p:txBody>
      </p:sp>
      <p:pic>
        <p:nvPicPr>
          <p:cNvPr id="1026" name="Picture 2" descr="Fetal Growth From 4 To 40 Weeks Stock Illustration - Download Image Now ...">
            <a:extLst>
              <a:ext uri="{FF2B5EF4-FFF2-40B4-BE49-F238E27FC236}">
                <a16:creationId xmlns:a16="http://schemas.microsoft.com/office/drawing/2014/main" id="{D0CFC4A2-EAF5-1088-E131-6860E6C2AA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000"/>
          <a:stretch/>
        </p:blipFill>
        <p:spPr bwMode="auto">
          <a:xfrm>
            <a:off x="1066800" y="3124200"/>
            <a:ext cx="6679504"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by Scrubs / Newborn Photography / Photo Prop / Handmade / - Etsy Finland">
            <a:extLst>
              <a:ext uri="{FF2B5EF4-FFF2-40B4-BE49-F238E27FC236}">
                <a16:creationId xmlns:a16="http://schemas.microsoft.com/office/drawing/2014/main" id="{81429DB4-6852-E8DF-19BF-4B5E1703E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90" y="3200400"/>
            <a:ext cx="3911308" cy="311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Scale>
                                      <p:cBhvr>
                                        <p:cTn id="19" dur="1000" decel="50000" fill="hold">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28"/>
                                        </p:tgtEl>
                                        <p:attrNameLst>
                                          <p:attrName>ppt_x</p:attrName>
                                          <p:attrName>ppt_y</p:attrName>
                                        </p:attrNameLst>
                                      </p:cBhvr>
                                    </p:animMotion>
                                    <p:animEffect transition="in" filter="fade">
                                      <p:cBhvr>
                                        <p:cTn id="2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7543800" cy="762000"/>
          </a:xfrm>
        </p:spPr>
        <p:txBody>
          <a:bodyPr/>
          <a:lstStyle/>
          <a:p>
            <a:pPr eaLnBrk="1" hangingPunct="1"/>
            <a:r>
              <a:rPr lang="en-US" altLang="en-US" dirty="0"/>
              <a:t>Fourth Year Requirements</a:t>
            </a:r>
          </a:p>
        </p:txBody>
      </p:sp>
      <p:sp>
        <p:nvSpPr>
          <p:cNvPr id="8195" name="Rectangle 3"/>
          <p:cNvSpPr>
            <a:spLocks noGrp="1" noChangeArrowheads="1"/>
          </p:cNvSpPr>
          <p:nvPr>
            <p:ph type="body" idx="1"/>
          </p:nvPr>
        </p:nvSpPr>
        <p:spPr>
          <a:xfrm>
            <a:off x="482600" y="1600200"/>
            <a:ext cx="8661400" cy="4876800"/>
          </a:xfrm>
        </p:spPr>
        <p:txBody>
          <a:bodyPr/>
          <a:lstStyle/>
          <a:p>
            <a:pPr eaLnBrk="1" hangingPunct="1">
              <a:lnSpc>
                <a:spcPct val="80000"/>
              </a:lnSpc>
            </a:pPr>
            <a:r>
              <a:rPr lang="en-US" altLang="en-US" sz="2600" dirty="0"/>
              <a:t>12 weeks of core clerkships </a:t>
            </a:r>
            <a:r>
              <a:rPr lang="en-US" altLang="en-US" sz="2400" dirty="0"/>
              <a:t>(EM, Sub-I ICU, Sub-I Ward)</a:t>
            </a:r>
          </a:p>
          <a:p>
            <a:pPr eaLnBrk="1" hangingPunct="1">
              <a:lnSpc>
                <a:spcPct val="80000"/>
              </a:lnSpc>
            </a:pPr>
            <a:r>
              <a:rPr lang="en-US" altLang="en-US" sz="2600" dirty="0"/>
              <a:t>  4 weeks PCM-4 </a:t>
            </a:r>
          </a:p>
          <a:p>
            <a:pPr eaLnBrk="1" hangingPunct="1">
              <a:lnSpc>
                <a:spcPct val="80000"/>
              </a:lnSpc>
            </a:pPr>
            <a:r>
              <a:rPr lang="en-US" altLang="en-US" sz="2600" dirty="0"/>
              <a:t>  2 weeks TTR Course</a:t>
            </a:r>
          </a:p>
          <a:p>
            <a:pPr eaLnBrk="1" hangingPunct="1">
              <a:lnSpc>
                <a:spcPct val="80000"/>
              </a:lnSpc>
            </a:pPr>
            <a:r>
              <a:rPr lang="en-US" altLang="en-US" sz="2600" dirty="0"/>
              <a:t>---------------</a:t>
            </a:r>
          </a:p>
          <a:p>
            <a:pPr marL="0" indent="0" eaLnBrk="1" hangingPunct="1">
              <a:lnSpc>
                <a:spcPct val="80000"/>
              </a:lnSpc>
              <a:buNone/>
            </a:pPr>
            <a:r>
              <a:rPr lang="en-US" altLang="en-US" sz="2600" dirty="0"/>
              <a:t>    18 weeks out of 48 calendar weeks</a:t>
            </a:r>
          </a:p>
          <a:p>
            <a:pPr marL="0" indent="0" eaLnBrk="1" hangingPunct="1">
              <a:lnSpc>
                <a:spcPct val="80000"/>
              </a:lnSpc>
              <a:buNone/>
            </a:pPr>
            <a:endParaRPr lang="en-US" altLang="en-US" sz="2600" dirty="0"/>
          </a:p>
          <a:p>
            <a:pPr eaLnBrk="1" hangingPunct="1">
              <a:lnSpc>
                <a:spcPct val="80000"/>
              </a:lnSpc>
            </a:pPr>
            <a:r>
              <a:rPr lang="en-US" altLang="en-US" sz="2600" dirty="0"/>
              <a:t>22 weeks of electives for graduation </a:t>
            </a:r>
          </a:p>
          <a:p>
            <a:pPr lvl="1" eaLnBrk="1" hangingPunct="1">
              <a:lnSpc>
                <a:spcPct val="80000"/>
              </a:lnSpc>
            </a:pPr>
            <a:r>
              <a:rPr lang="en-US" altLang="en-US" sz="1400" dirty="0"/>
              <a:t>(you may already have up to 6 weeks)</a:t>
            </a:r>
          </a:p>
          <a:p>
            <a:pPr eaLnBrk="1" hangingPunct="1">
              <a:lnSpc>
                <a:spcPct val="80000"/>
              </a:lnSpc>
            </a:pPr>
            <a:r>
              <a:rPr lang="en-US" altLang="en-US" sz="2600" dirty="0"/>
              <a:t>Bioethics Requirements</a:t>
            </a:r>
          </a:p>
          <a:p>
            <a:pPr eaLnBrk="1" hangingPunct="1">
              <a:lnSpc>
                <a:spcPct val="80000"/>
              </a:lnSpc>
            </a:pPr>
            <a:r>
              <a:rPr lang="en-US" altLang="en-US" sz="2600" dirty="0"/>
              <a:t>USMLE Step 2</a:t>
            </a:r>
            <a:endParaRPr lang="en-US" altLang="en-US" sz="2600" dirty="0">
              <a:solidFill>
                <a:srgbClr val="FF0000"/>
              </a:solidFill>
            </a:endParaRPr>
          </a:p>
          <a:p>
            <a:pPr eaLnBrk="1" hangingPunct="1">
              <a:lnSpc>
                <a:spcPct val="80000"/>
              </a:lnSpc>
            </a:pPr>
            <a:r>
              <a:rPr lang="en-US" altLang="en-US" sz="2600" dirty="0">
                <a:solidFill>
                  <a:schemeClr val="tx2"/>
                </a:solidFill>
              </a:rPr>
              <a:t>Discretionary Time available</a:t>
            </a:r>
          </a:p>
          <a:p>
            <a:pPr marL="0" indent="0" eaLnBrk="1" hangingPunct="1">
              <a:lnSpc>
                <a:spcPct val="80000"/>
              </a:lnSpc>
              <a:buNone/>
            </a:pPr>
            <a:endParaRPr lang="en-US" altLang="en-US" sz="1800" i="1" dirty="0"/>
          </a:p>
          <a:p>
            <a:pPr marL="0" indent="0" algn="ctr" eaLnBrk="1" hangingPunct="1">
              <a:lnSpc>
                <a:spcPct val="80000"/>
              </a:lnSpc>
              <a:buNone/>
            </a:pPr>
            <a:r>
              <a:rPr lang="en-US" altLang="en-US" sz="1800" i="1" dirty="0"/>
              <a:t>Must complete at least 12 weeks of full-time coursework in final semester</a:t>
            </a:r>
          </a:p>
          <a:p>
            <a:pPr marL="0" indent="0" algn="ctr" eaLnBrk="1" hangingPunct="1">
              <a:lnSpc>
                <a:spcPct val="80000"/>
              </a:lnSpc>
              <a:buNone/>
            </a:pPr>
            <a:r>
              <a:rPr lang="en-US" altLang="en-US" sz="1800" i="1" dirty="0"/>
              <a:t>Must have 12 of the 22 weeks of electives be clinical electives</a:t>
            </a:r>
          </a:p>
          <a:p>
            <a:pPr eaLnBrk="1" hangingPunct="1">
              <a:lnSpc>
                <a:spcPct val="80000"/>
              </a:lnSpc>
            </a:pPr>
            <a:endParaRPr lang="en-US" altLang="en-US" sz="2600" dirty="0">
              <a:solidFill>
                <a:schemeClr val="tx2"/>
              </a:solidFill>
            </a:endParaRPr>
          </a:p>
        </p:txBody>
      </p:sp>
    </p:spTree>
    <p:extLst>
      <p:ext uri="{BB962C8B-B14F-4D97-AF65-F5344CB8AC3E}">
        <p14:creationId xmlns:p14="http://schemas.microsoft.com/office/powerpoint/2010/main" val="332125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7543800" cy="1295400"/>
          </a:xfrm>
        </p:spPr>
        <p:txBody>
          <a:bodyPr/>
          <a:lstStyle/>
          <a:p>
            <a:pPr eaLnBrk="1" hangingPunct="1"/>
            <a:br>
              <a:rPr lang="en-US" altLang="en-US" dirty="0"/>
            </a:br>
            <a:r>
              <a:rPr lang="en-US" altLang="en-US" dirty="0"/>
              <a:t>Readiness for Residency:</a:t>
            </a:r>
            <a:br>
              <a:rPr lang="en-US" altLang="en-US" dirty="0"/>
            </a:br>
            <a:r>
              <a:rPr lang="en-US" altLang="en-US" dirty="0"/>
              <a:t>M4 Core Rotations</a:t>
            </a:r>
          </a:p>
        </p:txBody>
      </p:sp>
      <p:sp>
        <p:nvSpPr>
          <p:cNvPr id="8195" name="Rectangle 3"/>
          <p:cNvSpPr>
            <a:spLocks noGrp="1" noChangeArrowheads="1"/>
          </p:cNvSpPr>
          <p:nvPr>
            <p:ph type="body" idx="1"/>
          </p:nvPr>
        </p:nvSpPr>
        <p:spPr>
          <a:xfrm>
            <a:off x="685800" y="2590800"/>
            <a:ext cx="6466114" cy="3581400"/>
          </a:xfrm>
        </p:spPr>
        <p:txBody>
          <a:bodyPr/>
          <a:lstStyle/>
          <a:p>
            <a:pPr eaLnBrk="1" hangingPunct="1">
              <a:lnSpc>
                <a:spcPct val="80000"/>
              </a:lnSpc>
            </a:pPr>
            <a:r>
              <a:rPr lang="en-US" altLang="en-US" sz="3600" dirty="0"/>
              <a:t>3 Core Clerkships:</a:t>
            </a:r>
          </a:p>
          <a:p>
            <a:pPr lvl="1" eaLnBrk="1" hangingPunct="1">
              <a:lnSpc>
                <a:spcPct val="80000"/>
              </a:lnSpc>
            </a:pPr>
            <a:r>
              <a:rPr lang="en-US" altLang="en-US" sz="3200" dirty="0"/>
              <a:t>Sub-Intern Wards</a:t>
            </a:r>
          </a:p>
          <a:p>
            <a:pPr lvl="1" eaLnBrk="1" hangingPunct="1">
              <a:lnSpc>
                <a:spcPct val="80000"/>
              </a:lnSpc>
            </a:pPr>
            <a:r>
              <a:rPr lang="en-US" altLang="en-US" sz="3200" dirty="0"/>
              <a:t>Sub-Intern ICU</a:t>
            </a:r>
          </a:p>
          <a:p>
            <a:pPr lvl="1" eaLnBrk="1" hangingPunct="1">
              <a:lnSpc>
                <a:spcPct val="80000"/>
              </a:lnSpc>
            </a:pPr>
            <a:r>
              <a:rPr lang="en-US" altLang="en-US" sz="3200" dirty="0"/>
              <a:t>Emergency Medicine</a:t>
            </a:r>
          </a:p>
          <a:p>
            <a:pPr lvl="1" eaLnBrk="1" hangingPunct="1">
              <a:lnSpc>
                <a:spcPct val="80000"/>
              </a:lnSpc>
            </a:pPr>
            <a:endParaRPr lang="en-US" altLang="en-US" sz="2200" dirty="0"/>
          </a:p>
        </p:txBody>
      </p:sp>
    </p:spTree>
    <p:extLst>
      <p:ext uri="{BB962C8B-B14F-4D97-AF65-F5344CB8AC3E}">
        <p14:creationId xmlns:p14="http://schemas.microsoft.com/office/powerpoint/2010/main" val="1004649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122238"/>
            <a:ext cx="7543800" cy="1935162"/>
          </a:xfrm>
        </p:spPr>
        <p:txBody>
          <a:bodyPr/>
          <a:lstStyle/>
          <a:p>
            <a:pPr eaLnBrk="1" hangingPunct="1"/>
            <a:r>
              <a:rPr lang="en-US" altLang="en-US" dirty="0"/>
              <a:t>Purpose of Required Clinical Rotations:</a:t>
            </a:r>
            <a:br>
              <a:rPr lang="en-US" altLang="en-US" dirty="0"/>
            </a:br>
            <a:r>
              <a:rPr lang="en-US" altLang="en-US" dirty="0"/>
              <a:t>Sub-Internships and EM</a:t>
            </a:r>
          </a:p>
        </p:txBody>
      </p:sp>
      <p:sp>
        <p:nvSpPr>
          <p:cNvPr id="17411" name="Rectangle 3"/>
          <p:cNvSpPr>
            <a:spLocks noGrp="1" noChangeArrowheads="1"/>
          </p:cNvSpPr>
          <p:nvPr>
            <p:ph type="body" idx="4294967295"/>
          </p:nvPr>
        </p:nvSpPr>
        <p:spPr>
          <a:xfrm>
            <a:off x="228600" y="2228272"/>
            <a:ext cx="8381999" cy="4530757"/>
          </a:xfrm>
        </p:spPr>
        <p:txBody>
          <a:bodyPr/>
          <a:lstStyle/>
          <a:p>
            <a:pPr eaLnBrk="1" hangingPunct="1"/>
            <a:r>
              <a:rPr lang="en-US" altLang="en-US" sz="2400" dirty="0"/>
              <a:t>Sub-Is:</a:t>
            </a:r>
          </a:p>
          <a:p>
            <a:pPr lvl="1" eaLnBrk="1" hangingPunct="1"/>
            <a:r>
              <a:rPr lang="en-US" altLang="en-US" sz="1800" dirty="0"/>
              <a:t>Focus on skills and attitudes necessary to care for hospitalized and critically ill patients</a:t>
            </a:r>
          </a:p>
          <a:p>
            <a:pPr lvl="1" eaLnBrk="1" hangingPunct="1"/>
            <a:r>
              <a:rPr lang="en-US" altLang="en-US" sz="1800" dirty="0"/>
              <a:t>Assuming the responsibilities of the PGY1 resident</a:t>
            </a:r>
          </a:p>
          <a:p>
            <a:pPr lvl="2" eaLnBrk="1" hangingPunct="1"/>
            <a:r>
              <a:rPr lang="en-US" altLang="en-US" sz="1800" dirty="0"/>
              <a:t>6 days/week, limited extra days off</a:t>
            </a:r>
          </a:p>
          <a:p>
            <a:pPr lvl="2" eaLnBrk="1" hangingPunct="1"/>
            <a:r>
              <a:rPr lang="en-US" altLang="en-US" sz="1800" dirty="0"/>
              <a:t>Writing orders/making management decisions</a:t>
            </a:r>
          </a:p>
          <a:p>
            <a:pPr lvl="1" eaLnBrk="1" hangingPunct="1"/>
            <a:r>
              <a:rPr lang="en-US" altLang="en-US" sz="1800" dirty="0"/>
              <a:t>Multiple wards/ICUs to meet needs</a:t>
            </a:r>
          </a:p>
          <a:p>
            <a:pPr eaLnBrk="1" hangingPunct="1"/>
            <a:r>
              <a:rPr lang="en-US" altLang="en-US" sz="2200" dirty="0"/>
              <a:t>EM</a:t>
            </a:r>
          </a:p>
          <a:p>
            <a:pPr lvl="1" eaLnBrk="1" hangingPunct="1"/>
            <a:r>
              <a:rPr lang="en-US" altLang="en-US" sz="1800" dirty="0"/>
              <a:t>Triage/stabilize/manage acutely ill, undifferentiated patients</a:t>
            </a:r>
          </a:p>
          <a:p>
            <a:pPr lvl="1" eaLnBrk="1" hangingPunct="1"/>
            <a:r>
              <a:rPr lang="en-US" altLang="en-US" sz="1800" dirty="0"/>
              <a:t>Rotate among 3 different settings (University/Community/VA)</a:t>
            </a:r>
          </a:p>
          <a:p>
            <a:pPr lvl="1" eaLnBrk="1" hangingPunct="1"/>
            <a:endParaRPr lang="en-US" altLang="en-US" sz="1800" dirty="0"/>
          </a:p>
          <a:p>
            <a:pPr eaLnBrk="1" hangingPunct="1"/>
            <a:r>
              <a:rPr lang="en-US" altLang="en-US" sz="2200" dirty="0"/>
              <a:t>This 4</a:t>
            </a:r>
            <a:r>
              <a:rPr lang="en-US" altLang="en-US" sz="2200" baseline="30000" dirty="0"/>
              <a:t>th</a:t>
            </a:r>
            <a:r>
              <a:rPr lang="en-US" altLang="en-US" sz="2200" dirty="0"/>
              <a:t> year exposure is a strength of our school, a benefit for residency prep, and an advantage during interviews.</a:t>
            </a:r>
          </a:p>
          <a:p>
            <a:pPr lvl="1" eaLnBrk="1" hangingPunct="1"/>
            <a:endParaRPr lang="en-US" altLang="en-US" sz="1800" dirty="0"/>
          </a:p>
          <a:p>
            <a:pPr eaLnBrk="1" hangingPunct="1"/>
            <a:endParaRPr lang="en-US" altLang="en-US" sz="2200" dirty="0"/>
          </a:p>
          <a:p>
            <a:pPr marL="0" indent="0" eaLnBrk="1" hangingPunct="1">
              <a:buNone/>
            </a:pPr>
            <a:endParaRPr lang="en-US" altLang="en-US" sz="1800" dirty="0"/>
          </a:p>
        </p:txBody>
      </p:sp>
    </p:spTree>
    <p:extLst>
      <p:ext uri="{BB962C8B-B14F-4D97-AF65-F5344CB8AC3E}">
        <p14:creationId xmlns:p14="http://schemas.microsoft.com/office/powerpoint/2010/main" val="294650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16DA-CD66-2B48-97F1-E62EA497D201}"/>
              </a:ext>
            </a:extLst>
          </p:cNvPr>
          <p:cNvSpPr>
            <a:spLocks noGrp="1"/>
          </p:cNvSpPr>
          <p:nvPr>
            <p:ph type="title"/>
          </p:nvPr>
        </p:nvSpPr>
        <p:spPr/>
        <p:txBody>
          <a:bodyPr/>
          <a:lstStyle/>
          <a:p>
            <a:r>
              <a:rPr lang="en-US" dirty="0"/>
              <a:t>Required Rotation:</a:t>
            </a:r>
            <a:br>
              <a:rPr lang="en-US" dirty="0"/>
            </a:br>
            <a:r>
              <a:rPr lang="en-US" dirty="0"/>
              <a:t>Patient-Centered Medicine-4</a:t>
            </a:r>
          </a:p>
        </p:txBody>
      </p:sp>
      <p:sp>
        <p:nvSpPr>
          <p:cNvPr id="3" name="Content Placeholder 2">
            <a:extLst>
              <a:ext uri="{FF2B5EF4-FFF2-40B4-BE49-F238E27FC236}">
                <a16:creationId xmlns:a16="http://schemas.microsoft.com/office/drawing/2014/main" id="{842684CD-DD51-214A-B7F8-95C294F7C2C7}"/>
              </a:ext>
            </a:extLst>
          </p:cNvPr>
          <p:cNvSpPr>
            <a:spLocks noGrp="1"/>
          </p:cNvSpPr>
          <p:nvPr>
            <p:ph idx="1"/>
          </p:nvPr>
        </p:nvSpPr>
        <p:spPr>
          <a:xfrm>
            <a:off x="437423" y="2030122"/>
            <a:ext cx="8229600" cy="4713287"/>
          </a:xfrm>
        </p:spPr>
        <p:txBody>
          <a:bodyPr/>
          <a:lstStyle/>
          <a:p>
            <a:r>
              <a:rPr lang="en-US" sz="2800" dirty="0"/>
              <a:t>Offered in November or December</a:t>
            </a:r>
          </a:p>
          <a:p>
            <a:r>
              <a:rPr lang="en-US" sz="2800" dirty="0"/>
              <a:t>Asynchronous curricula allowing time for interviewing</a:t>
            </a:r>
          </a:p>
          <a:p>
            <a:pPr lvl="1"/>
            <a:r>
              <a:rPr lang="en-US" sz="2400" dirty="0"/>
              <a:t>Schedule most interviews during this month</a:t>
            </a:r>
          </a:p>
          <a:p>
            <a:r>
              <a:rPr lang="en-US" sz="2800" dirty="0"/>
              <a:t>Can swap November and December only if no required rotation in opposite month</a:t>
            </a:r>
          </a:p>
          <a:p>
            <a:r>
              <a:rPr lang="en-US" sz="2800" dirty="0"/>
              <a:t>Online, with 1 Live Zoom session</a:t>
            </a:r>
          </a:p>
          <a:p>
            <a:pPr lvl="0"/>
            <a:r>
              <a:rPr lang="en-US" sz="2800" dirty="0"/>
              <a:t>The course is pass/fail/meets with concern</a:t>
            </a:r>
          </a:p>
          <a:p>
            <a:pPr marL="0" indent="0">
              <a:buNone/>
            </a:pPr>
            <a:endParaRPr lang="en-US" dirty="0"/>
          </a:p>
        </p:txBody>
      </p:sp>
    </p:spTree>
    <p:extLst>
      <p:ext uri="{BB962C8B-B14F-4D97-AF65-F5344CB8AC3E}">
        <p14:creationId xmlns:p14="http://schemas.microsoft.com/office/powerpoint/2010/main" val="380616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Course:</a:t>
            </a:r>
            <a:br>
              <a:rPr lang="en-US" dirty="0"/>
            </a:br>
            <a:r>
              <a:rPr lang="en-US" dirty="0"/>
              <a:t>Transition to Residency (TTR)</a:t>
            </a:r>
          </a:p>
        </p:txBody>
      </p:sp>
      <p:sp>
        <p:nvSpPr>
          <p:cNvPr id="3" name="Content Placeholder 2"/>
          <p:cNvSpPr>
            <a:spLocks noGrp="1"/>
          </p:cNvSpPr>
          <p:nvPr>
            <p:ph idx="1"/>
          </p:nvPr>
        </p:nvSpPr>
        <p:spPr>
          <a:xfrm>
            <a:off x="457200" y="1719262"/>
            <a:ext cx="8229600" cy="5016499"/>
          </a:xfrm>
        </p:spPr>
        <p:txBody>
          <a:bodyPr/>
          <a:lstStyle/>
          <a:p>
            <a:r>
              <a:rPr lang="en-US" dirty="0"/>
              <a:t>2-week high yield course covering essential topics for intern year</a:t>
            </a:r>
          </a:p>
          <a:p>
            <a:r>
              <a:rPr lang="en-US" dirty="0"/>
              <a:t>First week- general topics for all interns</a:t>
            </a:r>
          </a:p>
          <a:p>
            <a:r>
              <a:rPr lang="en-US" dirty="0"/>
              <a:t>Second week- specialty specific training</a:t>
            </a:r>
          </a:p>
          <a:p>
            <a:r>
              <a:rPr lang="en-US" dirty="0"/>
              <a:t>Residency programs like this/increasingly expecting this experience of graduates</a:t>
            </a:r>
          </a:p>
          <a:p>
            <a:r>
              <a:rPr lang="en-US" sz="3200" dirty="0">
                <a:latin typeface="Ariel"/>
              </a:rPr>
              <a:t>Tracks have the TTR course in first 2 weeks of Feb/Mar/Apr</a:t>
            </a:r>
          </a:p>
          <a:p>
            <a:pPr lvl="1"/>
            <a:r>
              <a:rPr lang="en-US" sz="2800" dirty="0">
                <a:latin typeface="Ariel"/>
              </a:rPr>
              <a:t>2</a:t>
            </a:r>
            <a:r>
              <a:rPr lang="en-US" sz="2800" baseline="30000" dirty="0">
                <a:latin typeface="Ariel"/>
              </a:rPr>
              <a:t>nd</a:t>
            </a:r>
            <a:r>
              <a:rPr lang="en-US" sz="2800" dirty="0">
                <a:latin typeface="Ariel"/>
              </a:rPr>
              <a:t> week can be E(</a:t>
            </a:r>
            <a:r>
              <a:rPr lang="en-US" sz="2800" dirty="0" err="1">
                <a:latin typeface="Ariel"/>
              </a:rPr>
              <a:t>lective</a:t>
            </a:r>
            <a:r>
              <a:rPr lang="en-US" sz="2800" dirty="0">
                <a:latin typeface="Ariel"/>
              </a:rPr>
              <a:t>) or DT</a:t>
            </a:r>
          </a:p>
          <a:p>
            <a:pPr marL="0" indent="0">
              <a:buNone/>
            </a:pPr>
            <a:endParaRPr lang="en-US" dirty="0"/>
          </a:p>
        </p:txBody>
      </p:sp>
    </p:spTree>
    <p:extLst>
      <p:ext uri="{BB962C8B-B14F-4D97-AF65-F5344CB8AC3E}">
        <p14:creationId xmlns:p14="http://schemas.microsoft.com/office/powerpoint/2010/main" val="257247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D8FD-2D36-18B5-06D8-2377A4F3A463}"/>
              </a:ext>
            </a:extLst>
          </p:cNvPr>
          <p:cNvSpPr>
            <a:spLocks noGrp="1"/>
          </p:cNvSpPr>
          <p:nvPr>
            <p:ph type="title"/>
          </p:nvPr>
        </p:nvSpPr>
        <p:spPr>
          <a:xfrm>
            <a:off x="457200" y="122238"/>
            <a:ext cx="7543800" cy="868362"/>
          </a:xfrm>
        </p:spPr>
        <p:txBody>
          <a:bodyPr/>
          <a:lstStyle/>
          <a:p>
            <a:pPr algn="r"/>
            <a:br>
              <a:rPr lang="en-US" dirty="0"/>
            </a:br>
            <a:r>
              <a:rPr lang="en-US" dirty="0"/>
              <a:t>Transition to Residency (TTR)</a:t>
            </a:r>
          </a:p>
        </p:txBody>
      </p:sp>
      <p:sp>
        <p:nvSpPr>
          <p:cNvPr id="3" name="Content Placeholder 2">
            <a:extLst>
              <a:ext uri="{FF2B5EF4-FFF2-40B4-BE49-F238E27FC236}">
                <a16:creationId xmlns:a16="http://schemas.microsoft.com/office/drawing/2014/main" id="{4125FC78-3593-F21F-30F9-B0D4596C1F95}"/>
              </a:ext>
            </a:extLst>
          </p:cNvPr>
          <p:cNvSpPr>
            <a:spLocks noGrp="1"/>
          </p:cNvSpPr>
          <p:nvPr>
            <p:ph idx="1"/>
          </p:nvPr>
        </p:nvSpPr>
        <p:spPr>
          <a:xfrm>
            <a:off x="76200" y="1143000"/>
            <a:ext cx="8915400" cy="6019800"/>
          </a:xfrm>
        </p:spPr>
        <p:txBody>
          <a:bodyPr/>
          <a:lstStyle/>
          <a:p>
            <a:r>
              <a:rPr lang="en-US" sz="2400" dirty="0">
                <a:latin typeface="Ariel"/>
              </a:rPr>
              <a:t>2</a:t>
            </a:r>
            <a:r>
              <a:rPr lang="en-US" sz="2400" baseline="30000" dirty="0">
                <a:latin typeface="Ariel"/>
              </a:rPr>
              <a:t>nd</a:t>
            </a:r>
            <a:r>
              <a:rPr lang="en-US" sz="2400" dirty="0">
                <a:latin typeface="Ariel"/>
              </a:rPr>
              <a:t> week of TTR sessions are focused toward residency-specific topics (medicine/pediatrics/surgical/</a:t>
            </a:r>
            <a:r>
              <a:rPr lang="en-US" sz="2400" dirty="0" err="1">
                <a:latin typeface="Ariel"/>
              </a:rPr>
              <a:t>anes</a:t>
            </a:r>
            <a:r>
              <a:rPr lang="en-US" sz="2400" dirty="0">
                <a:latin typeface="Ariel"/>
              </a:rPr>
              <a:t>/EM/OB)</a:t>
            </a:r>
          </a:p>
          <a:p>
            <a:pPr lvl="1"/>
            <a:r>
              <a:rPr lang="en-US" sz="2100" b="1" i="0" dirty="0">
                <a:solidFill>
                  <a:srgbClr val="000000"/>
                </a:solidFill>
                <a:effectLst/>
                <a:latin typeface="Ariel"/>
              </a:rPr>
              <a:t>Adult medicine </a:t>
            </a:r>
            <a:r>
              <a:rPr lang="en-US" sz="2100" b="0" i="0" dirty="0">
                <a:solidFill>
                  <a:srgbClr val="000000"/>
                </a:solidFill>
                <a:effectLst/>
                <a:latin typeface="Ariel"/>
              </a:rPr>
              <a:t>specialties can choose any TTR session</a:t>
            </a:r>
            <a:endParaRPr lang="en-US" sz="2100" b="0" i="0" dirty="0">
              <a:solidFill>
                <a:srgbClr val="242424"/>
              </a:solidFill>
              <a:effectLst/>
              <a:latin typeface="Ariel"/>
            </a:endParaRPr>
          </a:p>
          <a:p>
            <a:pPr lvl="1"/>
            <a:r>
              <a:rPr lang="en-US" sz="2100" b="1" i="0" dirty="0">
                <a:solidFill>
                  <a:srgbClr val="000000"/>
                </a:solidFill>
                <a:effectLst/>
                <a:latin typeface="Ariel"/>
              </a:rPr>
              <a:t>Pediatric</a:t>
            </a:r>
            <a:r>
              <a:rPr lang="en-US" sz="2100" b="0" i="0" dirty="0">
                <a:solidFill>
                  <a:srgbClr val="000000"/>
                </a:solidFill>
                <a:effectLst/>
                <a:latin typeface="Ariel"/>
              </a:rPr>
              <a:t> focused specialties should choose the TTR in Tracks: 11B (Feb) for best experience</a:t>
            </a:r>
            <a:endParaRPr lang="en-US" sz="2100" b="0" i="0" dirty="0">
              <a:solidFill>
                <a:srgbClr val="242424"/>
              </a:solidFill>
              <a:effectLst/>
              <a:latin typeface="Ariel"/>
            </a:endParaRPr>
          </a:p>
          <a:p>
            <a:pPr lvl="1"/>
            <a:r>
              <a:rPr lang="en-US" sz="2100" b="1" i="0" dirty="0">
                <a:solidFill>
                  <a:srgbClr val="000000"/>
                </a:solidFill>
                <a:effectLst/>
                <a:latin typeface="Ariel"/>
              </a:rPr>
              <a:t>Surgical specialties/anesthesia/EM</a:t>
            </a:r>
            <a:r>
              <a:rPr lang="en-US" sz="2100" b="0" i="0" dirty="0">
                <a:solidFill>
                  <a:srgbClr val="000000"/>
                </a:solidFill>
                <a:effectLst/>
                <a:latin typeface="Ariel"/>
              </a:rPr>
              <a:t> should choose the TTR in Tracks: 11C (Mar) or 12A(Apr) for best experience</a:t>
            </a:r>
          </a:p>
          <a:p>
            <a:pPr lvl="1"/>
            <a:r>
              <a:rPr lang="en-US" sz="2100" b="1" dirty="0">
                <a:solidFill>
                  <a:srgbClr val="000000"/>
                </a:solidFill>
                <a:latin typeface="Ariel"/>
              </a:rPr>
              <a:t>OB</a:t>
            </a:r>
            <a:r>
              <a:rPr lang="en-US" sz="2100" dirty="0">
                <a:solidFill>
                  <a:srgbClr val="000000"/>
                </a:solidFill>
                <a:latin typeface="Ariel"/>
              </a:rPr>
              <a:t> should choose the TTR in Track 11C (Apr)</a:t>
            </a:r>
          </a:p>
          <a:p>
            <a:pPr lvl="1"/>
            <a:r>
              <a:rPr lang="en-US" sz="2100" b="1" i="0" dirty="0">
                <a:solidFill>
                  <a:srgbClr val="000000"/>
                </a:solidFill>
                <a:effectLst/>
                <a:latin typeface="Ariel"/>
              </a:rPr>
              <a:t>FM</a:t>
            </a:r>
            <a:r>
              <a:rPr lang="en-US" sz="2100" b="0" i="0" dirty="0">
                <a:solidFill>
                  <a:srgbClr val="000000"/>
                </a:solidFill>
                <a:effectLst/>
                <a:latin typeface="Ariel"/>
              </a:rPr>
              <a:t> can decide Adult or Peds focus</a:t>
            </a:r>
          </a:p>
          <a:p>
            <a:pPr lvl="1"/>
            <a:r>
              <a:rPr lang="en-US" sz="2100" b="1" dirty="0">
                <a:solidFill>
                  <a:srgbClr val="000000"/>
                </a:solidFill>
                <a:latin typeface="Ariel"/>
              </a:rPr>
              <a:t>TY or Prelim </a:t>
            </a:r>
            <a:r>
              <a:rPr lang="en-US" sz="2100" dirty="0">
                <a:solidFill>
                  <a:srgbClr val="000000"/>
                </a:solidFill>
                <a:latin typeface="Ariel"/>
              </a:rPr>
              <a:t>year, consider Medicine or Surgery path</a:t>
            </a:r>
          </a:p>
          <a:p>
            <a:pPr marL="344487" lvl="1" indent="0">
              <a:buNone/>
            </a:pPr>
            <a:endParaRPr lang="en-US" sz="2100" b="0" i="0" dirty="0">
              <a:solidFill>
                <a:srgbClr val="000000"/>
              </a:solidFill>
              <a:effectLst/>
              <a:latin typeface="Ariel"/>
            </a:endParaRPr>
          </a:p>
          <a:p>
            <a:r>
              <a:rPr lang="en-US" sz="2400" dirty="0">
                <a:solidFill>
                  <a:srgbClr val="000000"/>
                </a:solidFill>
                <a:latin typeface="Ariel"/>
              </a:rPr>
              <a:t>Switching </a:t>
            </a:r>
            <a:r>
              <a:rPr lang="en-US" sz="2400" b="0" i="0" dirty="0">
                <a:solidFill>
                  <a:srgbClr val="000000"/>
                </a:solidFill>
                <a:effectLst/>
                <a:latin typeface="Ariel"/>
              </a:rPr>
              <a:t>sessions for TTR will be subject to availability (should not count on it)</a:t>
            </a:r>
          </a:p>
          <a:p>
            <a:r>
              <a:rPr lang="en-US" sz="2400" dirty="0">
                <a:solidFill>
                  <a:srgbClr val="000000"/>
                </a:solidFill>
                <a:latin typeface="Ariel"/>
              </a:rPr>
              <a:t>It is OK if you cannot attend your specialty-specific session, still will be high-yield, just not as customized.</a:t>
            </a:r>
            <a:endParaRPr lang="en-US" sz="2400" b="0" i="0" dirty="0">
              <a:solidFill>
                <a:srgbClr val="242424"/>
              </a:solidFill>
              <a:effectLst/>
              <a:latin typeface="Ariel"/>
            </a:endParaRPr>
          </a:p>
          <a:p>
            <a:endParaRPr lang="en-US" dirty="0"/>
          </a:p>
          <a:p>
            <a:pPr marL="0" indent="0">
              <a:buNone/>
            </a:pPr>
            <a:br>
              <a:rPr lang="en-US" dirty="0"/>
            </a:br>
            <a:endParaRPr lang="en-US" dirty="0"/>
          </a:p>
        </p:txBody>
      </p:sp>
    </p:spTree>
    <p:extLst>
      <p:ext uri="{BB962C8B-B14F-4D97-AF65-F5344CB8AC3E}">
        <p14:creationId xmlns:p14="http://schemas.microsoft.com/office/powerpoint/2010/main" val="859157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altLang="en-US" dirty="0"/>
              <a:t>M4 year:</a:t>
            </a:r>
            <a:br>
              <a:rPr lang="en-US" altLang="en-US" dirty="0"/>
            </a:br>
            <a:r>
              <a:rPr lang="en-US" altLang="en-US" dirty="0"/>
              <a:t>Readiness for Residency</a:t>
            </a:r>
          </a:p>
        </p:txBody>
      </p:sp>
      <p:sp>
        <p:nvSpPr>
          <p:cNvPr id="80899" name="Rectangle 3"/>
          <p:cNvSpPr>
            <a:spLocks noGrp="1" noChangeArrowheads="1"/>
          </p:cNvSpPr>
          <p:nvPr>
            <p:ph type="body" idx="4294967295"/>
          </p:nvPr>
        </p:nvSpPr>
        <p:spPr/>
        <p:txBody>
          <a:bodyPr/>
          <a:lstStyle/>
          <a:p>
            <a:pPr eaLnBrk="1" hangingPunct="1">
              <a:lnSpc>
                <a:spcPct val="90000"/>
              </a:lnSpc>
            </a:pPr>
            <a:r>
              <a:rPr lang="en-US" altLang="en-US" sz="2800" dirty="0"/>
              <a:t>Time of Formation</a:t>
            </a:r>
          </a:p>
          <a:p>
            <a:pPr eaLnBrk="1" hangingPunct="1">
              <a:lnSpc>
                <a:spcPct val="90000"/>
              </a:lnSpc>
            </a:pPr>
            <a:r>
              <a:rPr lang="en-US" altLang="en-US" sz="2800" dirty="0"/>
              <a:t>40 weeks to create a child. 40 weeks to prepare for your intern year.</a:t>
            </a:r>
          </a:p>
          <a:p>
            <a:pPr eaLnBrk="1" hangingPunct="1">
              <a:lnSpc>
                <a:spcPct val="90000"/>
              </a:lnSpc>
            </a:pPr>
            <a:r>
              <a:rPr lang="en-US" altLang="en-US" sz="2800" dirty="0"/>
              <a:t>Be thoughtful in creating your academic plan</a:t>
            </a:r>
          </a:p>
          <a:p>
            <a:pPr eaLnBrk="1" hangingPunct="1">
              <a:lnSpc>
                <a:spcPct val="90000"/>
              </a:lnSpc>
            </a:pPr>
            <a:r>
              <a:rPr lang="en-US" altLang="en-US" sz="2800" dirty="0"/>
              <a:t>~$67,630/12=$5,635 per month during M4 year</a:t>
            </a:r>
          </a:p>
          <a:p>
            <a:pPr eaLnBrk="1" hangingPunct="1">
              <a:lnSpc>
                <a:spcPct val="90000"/>
              </a:lnSpc>
            </a:pPr>
            <a:r>
              <a:rPr lang="en-US" altLang="en-US" sz="2800" dirty="0"/>
              <a:t>You are your best investment</a:t>
            </a:r>
          </a:p>
          <a:p>
            <a:pPr eaLnBrk="1" hangingPunct="1">
              <a:lnSpc>
                <a:spcPct val="90000"/>
              </a:lnSpc>
            </a:pPr>
            <a:r>
              <a:rPr lang="en-US" altLang="en-US" sz="2800" dirty="0"/>
              <a:t>Resources available to help advise</a:t>
            </a:r>
          </a:p>
        </p:txBody>
      </p:sp>
    </p:spTree>
    <p:extLst>
      <p:ext uri="{BB962C8B-B14F-4D97-AF65-F5344CB8AC3E}">
        <p14:creationId xmlns:p14="http://schemas.microsoft.com/office/powerpoint/2010/main" val="10460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blinds(horizontal)">
                                      <p:cBhvr>
                                        <p:cTn id="7" dur="500"/>
                                        <p:tgtEl>
                                          <p:spTgt spid="8089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0899">
                                            <p:txEl>
                                              <p:pRg st="2" end="2"/>
                                            </p:txEl>
                                          </p:spTgt>
                                        </p:tgtEl>
                                        <p:attrNameLst>
                                          <p:attrName>style.visibility</p:attrName>
                                        </p:attrNameLst>
                                      </p:cBhvr>
                                      <p:to>
                                        <p:strVal val="visible"/>
                                      </p:to>
                                    </p:set>
                                    <p:animEffect transition="in" filter="blinds(horizontal)">
                                      <p:cBhvr>
                                        <p:cTn id="10" dur="500"/>
                                        <p:tgtEl>
                                          <p:spTgt spid="8089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0899">
                                            <p:txEl>
                                              <p:pRg st="3" end="3"/>
                                            </p:txEl>
                                          </p:spTgt>
                                        </p:tgtEl>
                                        <p:attrNameLst>
                                          <p:attrName>style.visibility</p:attrName>
                                        </p:attrNameLst>
                                      </p:cBhvr>
                                      <p:to>
                                        <p:strVal val="visible"/>
                                      </p:to>
                                    </p:set>
                                    <p:animEffect transition="in" filter="blinds(horizontal)">
                                      <p:cBhvr>
                                        <p:cTn id="13" dur="500"/>
                                        <p:tgtEl>
                                          <p:spTgt spid="8089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0899">
                                            <p:txEl>
                                              <p:pRg st="4" end="4"/>
                                            </p:txEl>
                                          </p:spTgt>
                                        </p:tgtEl>
                                        <p:attrNameLst>
                                          <p:attrName>style.visibility</p:attrName>
                                        </p:attrNameLst>
                                      </p:cBhvr>
                                      <p:to>
                                        <p:strVal val="visible"/>
                                      </p:to>
                                    </p:set>
                                    <p:animEffect transition="in" filter="blinds(horizontal)">
                                      <p:cBhvr>
                                        <p:cTn id="16" dur="500"/>
                                        <p:tgtEl>
                                          <p:spTgt spid="8089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0899">
                                            <p:txEl>
                                              <p:pRg st="5" end="5"/>
                                            </p:txEl>
                                          </p:spTgt>
                                        </p:tgtEl>
                                        <p:attrNameLst>
                                          <p:attrName>style.visibility</p:attrName>
                                        </p:attrNameLst>
                                      </p:cBhvr>
                                      <p:to>
                                        <p:strVal val="visible"/>
                                      </p:to>
                                    </p:set>
                                    <p:animEffect transition="in" filter="blinds(horizontal)">
                                      <p:cBhvr>
                                        <p:cTn id="19" dur="500"/>
                                        <p:tgtEl>
                                          <p:spTgt spid="80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dirty="0"/>
              <a:t>Readiness for Residency: </a:t>
            </a:r>
            <a:r>
              <a:rPr lang="en-US" altLang="en-US" u="sng" dirty="0"/>
              <a:t>Electives</a:t>
            </a:r>
          </a:p>
        </p:txBody>
      </p:sp>
      <p:sp>
        <p:nvSpPr>
          <p:cNvPr id="79875" name="Rectangle 3"/>
          <p:cNvSpPr>
            <a:spLocks noGrp="1" noChangeArrowheads="1"/>
          </p:cNvSpPr>
          <p:nvPr>
            <p:ph type="body" idx="4294967295"/>
          </p:nvPr>
        </p:nvSpPr>
        <p:spPr/>
        <p:txBody>
          <a:bodyPr/>
          <a:lstStyle/>
          <a:p>
            <a:pPr eaLnBrk="1" hangingPunct="1"/>
            <a:r>
              <a:rPr lang="en-US" altLang="en-US" sz="2800" dirty="0"/>
              <a:t>22 weeks of electives to graduate</a:t>
            </a:r>
          </a:p>
          <a:p>
            <a:pPr eaLnBrk="1" hangingPunct="1"/>
            <a:r>
              <a:rPr lang="en-US" altLang="en-US" sz="2800" dirty="0"/>
              <a:t>12 weeks need to be clinical </a:t>
            </a:r>
          </a:p>
          <a:p>
            <a:pPr eaLnBrk="1" hangingPunct="1"/>
            <a:r>
              <a:rPr lang="en-US" altLang="en-US" sz="2800" dirty="0"/>
              <a:t>Electives can be taken at Loyola/Hines</a:t>
            </a:r>
          </a:p>
          <a:p>
            <a:pPr eaLnBrk="1" hangingPunct="1"/>
            <a:r>
              <a:rPr lang="en-US" altLang="en-US" sz="2800" dirty="0"/>
              <a:t>Electives can be taken outside of Loyola/Hines</a:t>
            </a:r>
          </a:p>
          <a:p>
            <a:pPr lvl="1" eaLnBrk="1" hangingPunct="1"/>
            <a:r>
              <a:rPr lang="en-US" altLang="en-US" sz="2400" dirty="0"/>
              <a:t>AKA Audition rotations</a:t>
            </a:r>
          </a:p>
          <a:p>
            <a:pPr lvl="1" eaLnBrk="1" hangingPunct="1"/>
            <a:endParaRPr lang="en-US" altLang="en-US" sz="2400" dirty="0"/>
          </a:p>
          <a:p>
            <a:pPr eaLnBrk="1" hangingPunct="1"/>
            <a:r>
              <a:rPr lang="en-US" altLang="en-US" sz="2800" dirty="0"/>
              <a:t>The PPD session on January 15</a:t>
            </a:r>
            <a:r>
              <a:rPr lang="en-US" altLang="en-US" sz="2800" baseline="30000" dirty="0"/>
              <a:t>th</a:t>
            </a:r>
            <a:r>
              <a:rPr lang="en-US" altLang="en-US" sz="2800" dirty="0"/>
              <a:t> will cover electives in more detail</a:t>
            </a:r>
          </a:p>
        </p:txBody>
      </p:sp>
    </p:spTree>
    <p:extLst>
      <p:ext uri="{BB962C8B-B14F-4D97-AF65-F5344CB8AC3E}">
        <p14:creationId xmlns:p14="http://schemas.microsoft.com/office/powerpoint/2010/main" val="63608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76E0-C985-403D-1505-F1A97F763277}"/>
              </a:ext>
            </a:extLst>
          </p:cNvPr>
          <p:cNvSpPr>
            <a:spLocks noGrp="1"/>
          </p:cNvSpPr>
          <p:nvPr>
            <p:ph type="title"/>
          </p:nvPr>
        </p:nvSpPr>
        <p:spPr/>
        <p:txBody>
          <a:bodyPr/>
          <a:lstStyle/>
          <a:p>
            <a:r>
              <a:rPr lang="en-US" dirty="0"/>
              <a:t>What most M3s what to know now:</a:t>
            </a:r>
          </a:p>
        </p:txBody>
      </p:sp>
      <p:sp>
        <p:nvSpPr>
          <p:cNvPr id="3" name="Content Placeholder 2">
            <a:extLst>
              <a:ext uri="{FF2B5EF4-FFF2-40B4-BE49-F238E27FC236}">
                <a16:creationId xmlns:a16="http://schemas.microsoft.com/office/drawing/2014/main" id="{B2B2D6B3-F3BD-6248-E12C-E3440A1611CB}"/>
              </a:ext>
            </a:extLst>
          </p:cNvPr>
          <p:cNvSpPr>
            <a:spLocks noGrp="1"/>
          </p:cNvSpPr>
          <p:nvPr>
            <p:ph idx="1"/>
          </p:nvPr>
        </p:nvSpPr>
        <p:spPr/>
        <p:txBody>
          <a:bodyPr/>
          <a:lstStyle/>
          <a:p>
            <a:r>
              <a:rPr lang="en-US" dirty="0"/>
              <a:t>What is the M4 calendar</a:t>
            </a:r>
          </a:p>
          <a:p>
            <a:r>
              <a:rPr lang="en-US" dirty="0"/>
              <a:t>Track information</a:t>
            </a:r>
          </a:p>
          <a:p>
            <a:r>
              <a:rPr lang="en-US" dirty="0"/>
              <a:t>Lottery information</a:t>
            </a:r>
          </a:p>
          <a:p>
            <a:r>
              <a:rPr lang="en-US" dirty="0"/>
              <a:t>How do I organize my calendar/year</a:t>
            </a:r>
          </a:p>
          <a:p>
            <a:r>
              <a:rPr lang="en-US" dirty="0"/>
              <a:t>Electives/aways</a:t>
            </a:r>
          </a:p>
          <a:p>
            <a:r>
              <a:rPr lang="en-US" dirty="0"/>
              <a:t>When should I take Step 2</a:t>
            </a:r>
          </a:p>
          <a:p>
            <a:pPr marL="0" indent="0">
              <a:buNone/>
            </a:pPr>
            <a:endParaRPr lang="en-US" dirty="0"/>
          </a:p>
        </p:txBody>
      </p:sp>
    </p:spTree>
    <p:extLst>
      <p:ext uri="{BB962C8B-B14F-4D97-AF65-F5344CB8AC3E}">
        <p14:creationId xmlns:p14="http://schemas.microsoft.com/office/powerpoint/2010/main" val="3091978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dirty="0"/>
              <a:t>January 15</a:t>
            </a:r>
            <a:r>
              <a:rPr lang="en-US" baseline="30000" dirty="0"/>
              <a:t>th</a:t>
            </a:r>
            <a:r>
              <a:rPr lang="en-US" dirty="0"/>
              <a:t> </a:t>
            </a:r>
            <a:endParaRPr lang="en-US" altLang="en-US" u="sng" dirty="0"/>
          </a:p>
        </p:txBody>
      </p:sp>
      <p:sp>
        <p:nvSpPr>
          <p:cNvPr id="79875" name="Rectangle 3"/>
          <p:cNvSpPr>
            <a:spLocks noGrp="1" noChangeArrowheads="1"/>
          </p:cNvSpPr>
          <p:nvPr>
            <p:ph type="body" idx="4294967295"/>
          </p:nvPr>
        </p:nvSpPr>
        <p:spPr>
          <a:xfrm>
            <a:off x="457200" y="1719262"/>
            <a:ext cx="8229600" cy="5214937"/>
          </a:xfrm>
        </p:spPr>
        <p:txBody>
          <a:bodyPr/>
          <a:lstStyle/>
          <a:p>
            <a:pPr eaLnBrk="1" hangingPunct="1"/>
            <a:r>
              <a:rPr lang="en-US" altLang="en-US" sz="3200" dirty="0"/>
              <a:t>Electives</a:t>
            </a:r>
          </a:p>
          <a:p>
            <a:pPr lvl="1" eaLnBrk="1" hangingPunct="1"/>
            <a:r>
              <a:rPr lang="en-US" altLang="en-US" sz="2800" dirty="0"/>
              <a:t>Specific information about making an elective plan</a:t>
            </a:r>
          </a:p>
          <a:p>
            <a:pPr lvl="2" eaLnBrk="1" hangingPunct="1"/>
            <a:r>
              <a:rPr lang="en-US" altLang="en-US" sz="2500" dirty="0"/>
              <a:t>Which rotations</a:t>
            </a:r>
          </a:p>
          <a:p>
            <a:pPr lvl="2" eaLnBrk="1" hangingPunct="1"/>
            <a:r>
              <a:rPr lang="en-US" altLang="en-US" sz="2500" dirty="0"/>
              <a:t>Educational plan</a:t>
            </a:r>
          </a:p>
          <a:p>
            <a:pPr eaLnBrk="1" hangingPunct="1"/>
            <a:r>
              <a:rPr lang="en-US" altLang="en-US" sz="3200" dirty="0"/>
              <a:t>Extramural/Away/Audition rotations</a:t>
            </a:r>
          </a:p>
          <a:p>
            <a:pPr lvl="1" eaLnBrk="1" hangingPunct="1"/>
            <a:r>
              <a:rPr lang="en-US" altLang="en-US" sz="2800" dirty="0"/>
              <a:t>VSLO is the AAMC application program for applying to many programs</a:t>
            </a:r>
          </a:p>
        </p:txBody>
      </p:sp>
    </p:spTree>
    <p:extLst>
      <p:ext uri="{BB962C8B-B14F-4D97-AF65-F5344CB8AC3E}">
        <p14:creationId xmlns:p14="http://schemas.microsoft.com/office/powerpoint/2010/main" val="381009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dirty="0"/>
              <a:t>Extramural/Away/Audition rotations</a:t>
            </a:r>
            <a:endParaRPr lang="en-US" altLang="en-US" dirty="0"/>
          </a:p>
        </p:txBody>
      </p:sp>
      <p:sp>
        <p:nvSpPr>
          <p:cNvPr id="91139" name="Rectangle 3"/>
          <p:cNvSpPr>
            <a:spLocks noGrp="1" noChangeArrowheads="1"/>
          </p:cNvSpPr>
          <p:nvPr>
            <p:ph idx="1"/>
          </p:nvPr>
        </p:nvSpPr>
        <p:spPr/>
        <p:txBody>
          <a:bodyPr/>
          <a:lstStyle/>
          <a:p>
            <a:pPr eaLnBrk="1" hangingPunct="1">
              <a:lnSpc>
                <a:spcPct val="90000"/>
              </a:lnSpc>
            </a:pPr>
            <a:r>
              <a:rPr lang="en-US" altLang="en-US" sz="2400" dirty="0"/>
              <a:t>Up to 12 weeks permitted usually through another US med school</a:t>
            </a:r>
          </a:p>
          <a:p>
            <a:pPr eaLnBrk="1" hangingPunct="1">
              <a:lnSpc>
                <a:spcPct val="90000"/>
              </a:lnSpc>
            </a:pPr>
            <a:r>
              <a:rPr lang="en-US" altLang="en-US" sz="2400" dirty="0"/>
              <a:t>VSLO= Visiting Student Learning Opportunity</a:t>
            </a:r>
          </a:p>
          <a:p>
            <a:pPr lvl="1" eaLnBrk="1" hangingPunct="1"/>
            <a:r>
              <a:rPr lang="en-US" altLang="en-US" sz="2000" dirty="0"/>
              <a:t>Web-based application platform developed by the AAMC</a:t>
            </a:r>
          </a:p>
          <a:p>
            <a:pPr lvl="1" eaLnBrk="1" hangingPunct="1"/>
            <a:r>
              <a:rPr lang="en-US" altLang="en-US" sz="2000" dirty="0"/>
              <a:t>Greater than 3/4th of US medical schools use VSLO to process visiting student applications; the others use their own applications</a:t>
            </a:r>
          </a:p>
          <a:p>
            <a:pPr eaLnBrk="1" hangingPunct="1">
              <a:lnSpc>
                <a:spcPct val="90000"/>
              </a:lnSpc>
            </a:pPr>
            <a:r>
              <a:rPr lang="en-US" altLang="en-US" sz="2400" dirty="0"/>
              <a:t>ORR will be sending you VSLO information in next few weeks so you can make an account prior to Jan 15</a:t>
            </a:r>
            <a:r>
              <a:rPr lang="en-US" altLang="en-US" sz="2400" baseline="30000" dirty="0"/>
              <a:t>th</a:t>
            </a:r>
            <a:r>
              <a:rPr lang="en-US" altLang="en-US" sz="2400" dirty="0"/>
              <a:t> mtg</a:t>
            </a:r>
          </a:p>
          <a:p>
            <a:pPr lvl="1" eaLnBrk="1" hangingPunct="1">
              <a:lnSpc>
                <a:spcPct val="90000"/>
              </a:lnSpc>
            </a:pPr>
            <a:r>
              <a:rPr lang="en-US" altLang="en-US" sz="2000" dirty="0"/>
              <a:t>We will be presenting detailed information January 15</a:t>
            </a:r>
            <a:r>
              <a:rPr lang="en-US" altLang="en-US" sz="2000" baseline="30000" dirty="0"/>
              <a:t>th</a:t>
            </a:r>
            <a:endParaRPr lang="en-US" altLang="en-US" sz="2000" dirty="0"/>
          </a:p>
          <a:p>
            <a:pPr eaLnBrk="1" hangingPunct="1">
              <a:lnSpc>
                <a:spcPct val="90000"/>
              </a:lnSpc>
            </a:pPr>
            <a:r>
              <a:rPr lang="en-US" altLang="en-US" sz="2400" dirty="0">
                <a:solidFill>
                  <a:srgbClr val="FF0000"/>
                </a:solidFill>
              </a:rPr>
              <a:t>References:</a:t>
            </a:r>
          </a:p>
          <a:p>
            <a:pPr lvl="1" eaLnBrk="1" hangingPunct="1">
              <a:lnSpc>
                <a:spcPct val="90000"/>
              </a:lnSpc>
            </a:pPr>
            <a:r>
              <a:rPr lang="en-US" altLang="en-US" sz="2000" dirty="0">
                <a:solidFill>
                  <a:srgbClr val="FF0000"/>
                </a:solidFill>
                <a:hlinkClick r:id="rId3"/>
              </a:rPr>
              <a:t>VSLO</a:t>
            </a:r>
            <a:r>
              <a:rPr lang="en-US" altLang="en-US" sz="2000" dirty="0">
                <a:solidFill>
                  <a:srgbClr val="FF0000"/>
                </a:solidFill>
              </a:rPr>
              <a:t> </a:t>
            </a:r>
            <a:r>
              <a:rPr lang="en-US" altLang="en-US" sz="2000" i="1" dirty="0">
                <a:solidFill>
                  <a:srgbClr val="FF0000"/>
                </a:solidFill>
              </a:rPr>
              <a:t>for timeline, websites, contact person at site</a:t>
            </a:r>
          </a:p>
          <a:p>
            <a:pPr eaLnBrk="1" hangingPunct="1">
              <a:lnSpc>
                <a:spcPct val="90000"/>
              </a:lnSpc>
            </a:pPr>
            <a:endParaRPr lang="en-US" altLang="en-US" sz="1600" dirty="0"/>
          </a:p>
          <a:p>
            <a:pPr eaLnBrk="1" hangingPunct="1">
              <a:lnSpc>
                <a:spcPct val="90000"/>
              </a:lnSpc>
            </a:pPr>
            <a:endParaRPr lang="en-US" altLang="en-US" sz="1800" dirty="0"/>
          </a:p>
          <a:p>
            <a:pPr eaLnBrk="1" hangingPunct="1">
              <a:lnSpc>
                <a:spcPct val="90000"/>
              </a:lnSpc>
            </a:pPr>
            <a:endParaRPr lang="en-US" altLang="en-US" sz="1800" dirty="0"/>
          </a:p>
          <a:p>
            <a:pPr eaLnBrk="1" hangingPunct="1">
              <a:lnSpc>
                <a:spcPct val="90000"/>
              </a:lnSpc>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13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122238"/>
            <a:ext cx="7543800" cy="1020762"/>
          </a:xfrm>
        </p:spPr>
        <p:txBody>
          <a:bodyPr/>
          <a:lstStyle/>
          <a:p>
            <a:pPr eaLnBrk="1" hangingPunct="1"/>
            <a:r>
              <a:rPr lang="en-US" altLang="en-US" dirty="0"/>
              <a:t>Discretionary Time (DT)</a:t>
            </a:r>
          </a:p>
        </p:txBody>
      </p:sp>
      <p:sp>
        <p:nvSpPr>
          <p:cNvPr id="100355" name="Rectangle 3"/>
          <p:cNvSpPr>
            <a:spLocks noGrp="1" noChangeArrowheads="1"/>
          </p:cNvSpPr>
          <p:nvPr>
            <p:ph type="body" idx="4294967295"/>
          </p:nvPr>
        </p:nvSpPr>
        <p:spPr>
          <a:xfrm>
            <a:off x="457200" y="1524000"/>
            <a:ext cx="8229600" cy="4876800"/>
          </a:xfrm>
        </p:spPr>
        <p:txBody>
          <a:bodyPr/>
          <a:lstStyle/>
          <a:p>
            <a:pPr eaLnBrk="1" hangingPunct="1">
              <a:lnSpc>
                <a:spcPct val="90000"/>
              </a:lnSpc>
            </a:pPr>
            <a:r>
              <a:rPr lang="en-US" altLang="en-US" sz="2000" dirty="0"/>
              <a:t>Any time left over after you have met requirements for graduation can be taken as Discretionary Time</a:t>
            </a:r>
          </a:p>
          <a:p>
            <a:pPr lvl="1" eaLnBrk="1" hangingPunct="1">
              <a:lnSpc>
                <a:spcPct val="90000"/>
              </a:lnSpc>
            </a:pPr>
            <a:r>
              <a:rPr lang="en-US" altLang="en-US" sz="2000" dirty="0"/>
              <a:t>Actual amount will vary depending on student circumstance</a:t>
            </a:r>
          </a:p>
          <a:p>
            <a:pPr lvl="1" eaLnBrk="1" hangingPunct="1">
              <a:lnSpc>
                <a:spcPct val="90000"/>
              </a:lnSpc>
            </a:pPr>
            <a:r>
              <a:rPr lang="en-US" altLang="en-US" sz="2000" dirty="0"/>
              <a:t>Off-cycle students may have little to no DT available (i.e. you may have already used this up)</a:t>
            </a:r>
            <a:endParaRPr lang="en-US" altLang="en-US" sz="1600" dirty="0"/>
          </a:p>
          <a:p>
            <a:pPr eaLnBrk="1" hangingPunct="1">
              <a:lnSpc>
                <a:spcPct val="90000"/>
              </a:lnSpc>
            </a:pPr>
            <a:r>
              <a:rPr lang="en-US" altLang="en-US" sz="2000" dirty="0"/>
              <a:t>Can use DT as:</a:t>
            </a:r>
          </a:p>
          <a:p>
            <a:pPr lvl="1" eaLnBrk="1" hangingPunct="1">
              <a:lnSpc>
                <a:spcPct val="90000"/>
              </a:lnSpc>
            </a:pPr>
            <a:r>
              <a:rPr lang="en-US" altLang="en-US" sz="2000" dirty="0"/>
              <a:t>Time for Additional Elective Opportunities </a:t>
            </a:r>
          </a:p>
          <a:p>
            <a:pPr lvl="2" eaLnBrk="1" hangingPunct="1">
              <a:lnSpc>
                <a:spcPct val="90000"/>
              </a:lnSpc>
            </a:pPr>
            <a:r>
              <a:rPr lang="en-US" altLang="en-US" sz="1600" dirty="0"/>
              <a:t>You are allowed 12 weeks in one specialty area</a:t>
            </a:r>
          </a:p>
          <a:p>
            <a:pPr lvl="2" eaLnBrk="1" hangingPunct="1">
              <a:lnSpc>
                <a:spcPct val="90000"/>
              </a:lnSpc>
            </a:pPr>
            <a:r>
              <a:rPr lang="en-US" altLang="en-US" sz="1600" dirty="0"/>
              <a:t>You are allowed 12 weeks extramural</a:t>
            </a:r>
          </a:p>
          <a:p>
            <a:pPr lvl="1" eaLnBrk="1" hangingPunct="1">
              <a:lnSpc>
                <a:spcPct val="90000"/>
              </a:lnSpc>
            </a:pPr>
            <a:r>
              <a:rPr lang="en-US" altLang="en-US" sz="2000" dirty="0"/>
              <a:t>For USMLE Step 2 study time</a:t>
            </a:r>
          </a:p>
          <a:p>
            <a:pPr lvl="1" eaLnBrk="1" hangingPunct="1">
              <a:lnSpc>
                <a:spcPct val="90000"/>
              </a:lnSpc>
            </a:pPr>
            <a:r>
              <a:rPr lang="en-US" altLang="en-US" sz="2000" dirty="0"/>
              <a:t>Residency Interview time off</a:t>
            </a:r>
          </a:p>
          <a:p>
            <a:pPr lvl="1" eaLnBrk="1" hangingPunct="1">
              <a:lnSpc>
                <a:spcPct val="90000"/>
              </a:lnSpc>
            </a:pPr>
            <a:r>
              <a:rPr lang="en-US" altLang="en-US" sz="2000" dirty="0"/>
              <a:t>For extramural calendar adjustment (other school’s calendar doesn’t match Stritch’s)</a:t>
            </a:r>
          </a:p>
          <a:p>
            <a:pPr lvl="1" eaLnBrk="1" hangingPunct="1">
              <a:lnSpc>
                <a:spcPct val="90000"/>
              </a:lnSpc>
            </a:pPr>
            <a:r>
              <a:rPr lang="en-US" altLang="en-US" sz="2000" dirty="0"/>
              <a:t>For remediation needs</a:t>
            </a:r>
          </a:p>
          <a:p>
            <a:pPr lvl="1" eaLnBrk="1" hangingPunct="1">
              <a:lnSpc>
                <a:spcPct val="90000"/>
              </a:lnSpc>
            </a:pPr>
            <a:r>
              <a:rPr lang="en-US" altLang="en-US" sz="2000" dirty="0"/>
              <a:t>For personal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1000"/>
                                        <p:tgtEl>
                                          <p:spTgt spid="100355">
                                            <p:txEl>
                                              <p:pRg st="0" end="0"/>
                                            </p:txEl>
                                          </p:spTgt>
                                        </p:tgtEl>
                                      </p:cBhvr>
                                    </p:animEffect>
                                    <p:anim calcmode="lin" valueType="num">
                                      <p:cBhvr>
                                        <p:cTn id="8" dur="10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035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fade">
                                      <p:cBhvr>
                                        <p:cTn id="12" dur="1000"/>
                                        <p:tgtEl>
                                          <p:spTgt spid="100355">
                                            <p:txEl>
                                              <p:pRg st="1" end="1"/>
                                            </p:txEl>
                                          </p:spTgt>
                                        </p:tgtEl>
                                      </p:cBhvr>
                                    </p:animEffect>
                                    <p:anim calcmode="lin" valueType="num">
                                      <p:cBhvr>
                                        <p:cTn id="13" dur="10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035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fade">
                                      <p:cBhvr>
                                        <p:cTn id="17" dur="1000"/>
                                        <p:tgtEl>
                                          <p:spTgt spid="100355">
                                            <p:txEl>
                                              <p:pRg st="2" end="2"/>
                                            </p:txEl>
                                          </p:spTgt>
                                        </p:tgtEl>
                                      </p:cBhvr>
                                    </p:animEffect>
                                    <p:anim calcmode="lin" valueType="num">
                                      <p:cBhvr>
                                        <p:cTn id="18" dur="10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03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0355">
                                            <p:txEl>
                                              <p:pRg st="3" end="3"/>
                                            </p:txEl>
                                          </p:spTgt>
                                        </p:tgtEl>
                                        <p:attrNameLst>
                                          <p:attrName>style.visibility</p:attrName>
                                        </p:attrNameLst>
                                      </p:cBhvr>
                                      <p:to>
                                        <p:strVal val="visible"/>
                                      </p:to>
                                    </p:set>
                                    <p:animEffect transition="in" filter="fade">
                                      <p:cBhvr>
                                        <p:cTn id="24" dur="1000"/>
                                        <p:tgtEl>
                                          <p:spTgt spid="100355">
                                            <p:txEl>
                                              <p:pRg st="3" end="3"/>
                                            </p:txEl>
                                          </p:spTgt>
                                        </p:tgtEl>
                                      </p:cBhvr>
                                    </p:animEffect>
                                    <p:anim calcmode="lin" valueType="num">
                                      <p:cBhvr>
                                        <p:cTn id="25" dur="10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0035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0355">
                                            <p:txEl>
                                              <p:pRg st="4" end="4"/>
                                            </p:txEl>
                                          </p:spTgt>
                                        </p:tgtEl>
                                        <p:attrNameLst>
                                          <p:attrName>style.visibility</p:attrName>
                                        </p:attrNameLst>
                                      </p:cBhvr>
                                      <p:to>
                                        <p:strVal val="visible"/>
                                      </p:to>
                                    </p:set>
                                    <p:animEffect transition="in" filter="fade">
                                      <p:cBhvr>
                                        <p:cTn id="29" dur="1000"/>
                                        <p:tgtEl>
                                          <p:spTgt spid="100355">
                                            <p:txEl>
                                              <p:pRg st="4" end="4"/>
                                            </p:txEl>
                                          </p:spTgt>
                                        </p:tgtEl>
                                      </p:cBhvr>
                                    </p:animEffect>
                                    <p:anim calcmode="lin" valueType="num">
                                      <p:cBhvr>
                                        <p:cTn id="30" dur="10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0035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0355">
                                            <p:txEl>
                                              <p:pRg st="5" end="5"/>
                                            </p:txEl>
                                          </p:spTgt>
                                        </p:tgtEl>
                                        <p:attrNameLst>
                                          <p:attrName>style.visibility</p:attrName>
                                        </p:attrNameLst>
                                      </p:cBhvr>
                                      <p:to>
                                        <p:strVal val="visible"/>
                                      </p:to>
                                    </p:set>
                                    <p:animEffect transition="in" filter="fade">
                                      <p:cBhvr>
                                        <p:cTn id="34" dur="1000"/>
                                        <p:tgtEl>
                                          <p:spTgt spid="100355">
                                            <p:txEl>
                                              <p:pRg st="5" end="5"/>
                                            </p:txEl>
                                          </p:spTgt>
                                        </p:tgtEl>
                                      </p:cBhvr>
                                    </p:animEffect>
                                    <p:anim calcmode="lin" valueType="num">
                                      <p:cBhvr>
                                        <p:cTn id="35" dur="10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0035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0355">
                                            <p:txEl>
                                              <p:pRg st="6" end="6"/>
                                            </p:txEl>
                                          </p:spTgt>
                                        </p:tgtEl>
                                        <p:attrNameLst>
                                          <p:attrName>style.visibility</p:attrName>
                                        </p:attrNameLst>
                                      </p:cBhvr>
                                      <p:to>
                                        <p:strVal val="visible"/>
                                      </p:to>
                                    </p:set>
                                    <p:animEffect transition="in" filter="fade">
                                      <p:cBhvr>
                                        <p:cTn id="39" dur="1000"/>
                                        <p:tgtEl>
                                          <p:spTgt spid="100355">
                                            <p:txEl>
                                              <p:pRg st="6" end="6"/>
                                            </p:txEl>
                                          </p:spTgt>
                                        </p:tgtEl>
                                      </p:cBhvr>
                                    </p:animEffect>
                                    <p:anim calcmode="lin" valueType="num">
                                      <p:cBhvr>
                                        <p:cTn id="40" dur="10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00355">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0355">
                                            <p:txEl>
                                              <p:pRg st="7" end="7"/>
                                            </p:txEl>
                                          </p:spTgt>
                                        </p:tgtEl>
                                        <p:attrNameLst>
                                          <p:attrName>style.visibility</p:attrName>
                                        </p:attrNameLst>
                                      </p:cBhvr>
                                      <p:to>
                                        <p:strVal val="visible"/>
                                      </p:to>
                                    </p:set>
                                    <p:animEffect transition="in" filter="fade">
                                      <p:cBhvr>
                                        <p:cTn id="44" dur="1000"/>
                                        <p:tgtEl>
                                          <p:spTgt spid="100355">
                                            <p:txEl>
                                              <p:pRg st="7" end="7"/>
                                            </p:txEl>
                                          </p:spTgt>
                                        </p:tgtEl>
                                      </p:cBhvr>
                                    </p:animEffect>
                                    <p:anim calcmode="lin" valueType="num">
                                      <p:cBhvr>
                                        <p:cTn id="45" dur="1000" fill="hold"/>
                                        <p:tgtEl>
                                          <p:spTgt spid="10035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100355">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355">
                                            <p:txEl>
                                              <p:pRg st="8" end="8"/>
                                            </p:txEl>
                                          </p:spTgt>
                                        </p:tgtEl>
                                        <p:attrNameLst>
                                          <p:attrName>style.visibility</p:attrName>
                                        </p:attrNameLst>
                                      </p:cBhvr>
                                      <p:to>
                                        <p:strVal val="visible"/>
                                      </p:to>
                                    </p:set>
                                    <p:animEffect transition="in" filter="fade">
                                      <p:cBhvr>
                                        <p:cTn id="49" dur="1000"/>
                                        <p:tgtEl>
                                          <p:spTgt spid="100355">
                                            <p:txEl>
                                              <p:pRg st="8" end="8"/>
                                            </p:txEl>
                                          </p:spTgt>
                                        </p:tgtEl>
                                      </p:cBhvr>
                                    </p:animEffect>
                                    <p:anim calcmode="lin" valueType="num">
                                      <p:cBhvr>
                                        <p:cTn id="50" dur="1000" fill="hold"/>
                                        <p:tgtEl>
                                          <p:spTgt spid="10035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00355">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0355">
                                            <p:txEl>
                                              <p:pRg st="9" end="9"/>
                                            </p:txEl>
                                          </p:spTgt>
                                        </p:tgtEl>
                                        <p:attrNameLst>
                                          <p:attrName>style.visibility</p:attrName>
                                        </p:attrNameLst>
                                      </p:cBhvr>
                                      <p:to>
                                        <p:strVal val="visible"/>
                                      </p:to>
                                    </p:set>
                                    <p:animEffect transition="in" filter="fade">
                                      <p:cBhvr>
                                        <p:cTn id="54" dur="1000"/>
                                        <p:tgtEl>
                                          <p:spTgt spid="100355">
                                            <p:txEl>
                                              <p:pRg st="9" end="9"/>
                                            </p:txEl>
                                          </p:spTgt>
                                        </p:tgtEl>
                                      </p:cBhvr>
                                    </p:animEffect>
                                    <p:anim calcmode="lin" valueType="num">
                                      <p:cBhvr>
                                        <p:cTn id="55" dur="1000" fill="hold"/>
                                        <p:tgtEl>
                                          <p:spTgt spid="10035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100355">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0355">
                                            <p:txEl>
                                              <p:pRg st="10" end="10"/>
                                            </p:txEl>
                                          </p:spTgt>
                                        </p:tgtEl>
                                        <p:attrNameLst>
                                          <p:attrName>style.visibility</p:attrName>
                                        </p:attrNameLst>
                                      </p:cBhvr>
                                      <p:to>
                                        <p:strVal val="visible"/>
                                      </p:to>
                                    </p:set>
                                    <p:animEffect transition="in" filter="fade">
                                      <p:cBhvr>
                                        <p:cTn id="59" dur="1000"/>
                                        <p:tgtEl>
                                          <p:spTgt spid="100355">
                                            <p:txEl>
                                              <p:pRg st="10" end="10"/>
                                            </p:txEl>
                                          </p:spTgt>
                                        </p:tgtEl>
                                      </p:cBhvr>
                                    </p:animEffect>
                                    <p:anim calcmode="lin" valueType="num">
                                      <p:cBhvr>
                                        <p:cTn id="60" dur="1000" fill="hold"/>
                                        <p:tgtEl>
                                          <p:spTgt spid="100355">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100355">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0355">
                                            <p:txEl>
                                              <p:pRg st="11" end="11"/>
                                            </p:txEl>
                                          </p:spTgt>
                                        </p:tgtEl>
                                        <p:attrNameLst>
                                          <p:attrName>style.visibility</p:attrName>
                                        </p:attrNameLst>
                                      </p:cBhvr>
                                      <p:to>
                                        <p:strVal val="visible"/>
                                      </p:to>
                                    </p:set>
                                    <p:animEffect transition="in" filter="fade">
                                      <p:cBhvr>
                                        <p:cTn id="64" dur="1000"/>
                                        <p:tgtEl>
                                          <p:spTgt spid="100355">
                                            <p:txEl>
                                              <p:pRg st="11" end="11"/>
                                            </p:txEl>
                                          </p:spTgt>
                                        </p:tgtEl>
                                      </p:cBhvr>
                                    </p:animEffect>
                                    <p:anim calcmode="lin" valueType="num">
                                      <p:cBhvr>
                                        <p:cTn id="65" dur="1000" fill="hold"/>
                                        <p:tgtEl>
                                          <p:spTgt spid="100355">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10035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t>USMLE STEP 2 CK</a:t>
            </a:r>
            <a:endParaRPr lang="en-US" altLang="en-US" dirty="0">
              <a:solidFill>
                <a:srgbClr val="FF0000"/>
              </a:solidFill>
            </a:endParaRPr>
          </a:p>
        </p:txBody>
      </p:sp>
      <p:sp>
        <p:nvSpPr>
          <p:cNvPr id="43011" name="Rectangle 3"/>
          <p:cNvSpPr>
            <a:spLocks noGrp="1" noChangeArrowheads="1"/>
          </p:cNvSpPr>
          <p:nvPr>
            <p:ph type="body" idx="1"/>
          </p:nvPr>
        </p:nvSpPr>
        <p:spPr>
          <a:xfrm>
            <a:off x="457200" y="1600202"/>
            <a:ext cx="8382000" cy="4876798"/>
          </a:xfrm>
        </p:spPr>
        <p:txBody>
          <a:bodyPr/>
          <a:lstStyle/>
          <a:p>
            <a:pPr eaLnBrk="1" hangingPunct="1"/>
            <a:r>
              <a:rPr lang="en-US" altLang="en-US" sz="2000" dirty="0"/>
              <a:t>First attempt CK exams be taken by the end of fall semester of fourth year (by December 31, 2025)</a:t>
            </a:r>
          </a:p>
          <a:p>
            <a:pPr eaLnBrk="1" hangingPunct="1"/>
            <a:endParaRPr lang="en-US" altLang="en-US" sz="2000" dirty="0"/>
          </a:p>
          <a:p>
            <a:pPr eaLnBrk="1" hangingPunct="1"/>
            <a:r>
              <a:rPr lang="en-US" altLang="en-US" sz="2000" dirty="0"/>
              <a:t>Residency programs increasingly want proof of successful completion of Step 2 during interview process</a:t>
            </a:r>
          </a:p>
          <a:p>
            <a:pPr lvl="1" eaLnBrk="1" hangingPunct="1"/>
            <a:r>
              <a:rPr lang="en-US" altLang="en-US" sz="1600" dirty="0"/>
              <a:t>Majority want proof of passing before ranking candidates (i.e. score needed by mid-January 2026)</a:t>
            </a:r>
          </a:p>
          <a:p>
            <a:pPr lvl="1" eaLnBrk="1" hangingPunct="1"/>
            <a:r>
              <a:rPr lang="en-US" altLang="en-US" sz="1600" dirty="0"/>
              <a:t>Many want score to offer interview (i.e. score needed by late September)</a:t>
            </a:r>
          </a:p>
          <a:p>
            <a:pPr eaLnBrk="1" hangingPunct="1"/>
            <a:endParaRPr lang="en-US" altLang="en-US" sz="2000" dirty="0"/>
          </a:p>
          <a:p>
            <a:pPr eaLnBrk="1" hangingPunct="1">
              <a:buClr>
                <a:srgbClr val="330066"/>
              </a:buClr>
            </a:pPr>
            <a:r>
              <a:rPr lang="en-US" altLang="en-US" sz="2000" dirty="0">
                <a:solidFill>
                  <a:srgbClr val="000000"/>
                </a:solidFill>
              </a:rPr>
              <a:t>USMLE Step 2 CK must be PASSED to graduate. If a 2</a:t>
            </a:r>
            <a:r>
              <a:rPr lang="en-US" altLang="en-US" sz="2000" baseline="30000" dirty="0">
                <a:solidFill>
                  <a:srgbClr val="000000"/>
                </a:solidFill>
              </a:rPr>
              <a:t>nd</a:t>
            </a:r>
            <a:r>
              <a:rPr lang="en-US" altLang="en-US" sz="2000" dirty="0">
                <a:solidFill>
                  <a:srgbClr val="000000"/>
                </a:solidFill>
              </a:rPr>
              <a:t> attempt is needed, scores must be received at least two months prior to graduation (mid-March 2026).</a:t>
            </a:r>
          </a:p>
          <a:p>
            <a:pPr marL="0" indent="0" eaLnBrk="1" hangingPunct="1">
              <a:buClr>
                <a:srgbClr val="330066"/>
              </a:buClr>
              <a:buNone/>
            </a:pPr>
            <a:endParaRPr lang="en-US" altLang="en-US" sz="2000" dirty="0">
              <a:solidFill>
                <a:srgbClr val="000000"/>
              </a:solidFill>
            </a:endParaRPr>
          </a:p>
          <a:p>
            <a:pPr eaLnBrk="1" hangingPunct="1">
              <a:buClr>
                <a:srgbClr val="330066"/>
              </a:buClr>
            </a:pPr>
            <a:r>
              <a:rPr lang="en-US" altLang="en-US" sz="2000" dirty="0"/>
              <a:t>Scores reported approximately 2-3 weeks after test date.</a:t>
            </a:r>
          </a:p>
          <a:p>
            <a:pPr eaLnBrk="1" hangingPunct="1">
              <a:buClr>
                <a:srgbClr val="330066"/>
              </a:buClr>
            </a:pPr>
            <a:endParaRPr lang="en-US" altLang="en-US" sz="2000" dirty="0">
              <a:solidFill>
                <a:srgbClr val="000000"/>
              </a:solidFill>
            </a:endParaRPr>
          </a:p>
        </p:txBody>
      </p:sp>
    </p:spTree>
    <p:extLst>
      <p:ext uri="{BB962C8B-B14F-4D97-AF65-F5344CB8AC3E}">
        <p14:creationId xmlns:p14="http://schemas.microsoft.com/office/powerpoint/2010/main" val="3079147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304800"/>
            <a:ext cx="7543800" cy="1295400"/>
          </a:xfrm>
        </p:spPr>
        <p:txBody>
          <a:bodyPr/>
          <a:lstStyle/>
          <a:p>
            <a:pPr eaLnBrk="1" hangingPunct="1"/>
            <a:r>
              <a:rPr lang="en-US" dirty="0"/>
              <a:t>What to do now:</a:t>
            </a:r>
            <a:endParaRPr lang="en-US" altLang="en-US" u="sng" dirty="0"/>
          </a:p>
        </p:txBody>
      </p:sp>
      <p:sp>
        <p:nvSpPr>
          <p:cNvPr id="79875" name="Rectangle 3"/>
          <p:cNvSpPr>
            <a:spLocks noGrp="1" noChangeArrowheads="1"/>
          </p:cNvSpPr>
          <p:nvPr>
            <p:ph type="body" idx="4294967295"/>
          </p:nvPr>
        </p:nvSpPr>
        <p:spPr>
          <a:xfrm>
            <a:off x="457200" y="1143000"/>
            <a:ext cx="8229600" cy="5562600"/>
          </a:xfrm>
        </p:spPr>
        <p:txBody>
          <a:bodyPr/>
          <a:lstStyle/>
          <a:p>
            <a:pPr eaLnBrk="1" hangingPunct="1"/>
            <a:r>
              <a:rPr lang="en-US" altLang="en-US" sz="2800" dirty="0"/>
              <a:t>Look through the track calendar</a:t>
            </a:r>
          </a:p>
          <a:p>
            <a:pPr eaLnBrk="1" hangingPunct="1"/>
            <a:r>
              <a:rPr lang="en-US" altLang="en-US" sz="2800" dirty="0"/>
              <a:t>Think about any special circumstance you may have</a:t>
            </a:r>
          </a:p>
          <a:p>
            <a:pPr lvl="1" eaLnBrk="1" hangingPunct="1"/>
            <a:r>
              <a:rPr lang="en-US" altLang="en-US" sz="2400" dirty="0"/>
              <a:t>Do you have to repeat or make up a clerkship? Then Tracks with “E” in the beginning is what you will need.</a:t>
            </a:r>
          </a:p>
          <a:p>
            <a:pPr lvl="1" eaLnBrk="1" hangingPunct="1"/>
            <a:r>
              <a:rPr lang="en-US" altLang="en-US" sz="2400" dirty="0"/>
              <a:t>Are you going into EM? You will want tracks with EM in June/July</a:t>
            </a:r>
          </a:p>
          <a:p>
            <a:pPr lvl="2" eaLnBrk="1" hangingPunct="1"/>
            <a:r>
              <a:rPr lang="en-US" altLang="en-US" sz="2400" dirty="0"/>
              <a:t>Not offered in May, if you don’t get your preferred track, switches happen</a:t>
            </a:r>
          </a:p>
          <a:p>
            <a:pPr eaLnBrk="1" hangingPunct="1"/>
            <a:r>
              <a:rPr lang="en-US" altLang="en-US" sz="2800" dirty="0"/>
              <a:t>When are you going to take Step 2?</a:t>
            </a:r>
          </a:p>
          <a:p>
            <a:pPr lvl="1" eaLnBrk="1" hangingPunct="1"/>
            <a:r>
              <a:rPr lang="en-US" altLang="en-US" sz="2400" dirty="0"/>
              <a:t>Ideally post a score before ERAS/Residency apps</a:t>
            </a:r>
          </a:p>
          <a:p>
            <a:pPr lvl="2" eaLnBrk="1" hangingPunct="1"/>
            <a:r>
              <a:rPr lang="en-US" altLang="en-US" sz="2400" dirty="0"/>
              <a:t>Last week in September is usual date of app release</a:t>
            </a:r>
          </a:p>
          <a:p>
            <a:pPr marL="693737" lvl="2" indent="0" eaLnBrk="1" hangingPunct="1">
              <a:buNone/>
            </a:pPr>
            <a:endParaRPr lang="en-US" altLang="en-US" sz="2500" dirty="0"/>
          </a:p>
        </p:txBody>
      </p:sp>
    </p:spTree>
    <p:extLst>
      <p:ext uri="{BB962C8B-B14F-4D97-AF65-F5344CB8AC3E}">
        <p14:creationId xmlns:p14="http://schemas.microsoft.com/office/powerpoint/2010/main" val="928079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7046D-32E7-6EA0-8607-2B3725E31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1397CD-F419-6CA1-E82C-08037301ABF0}"/>
              </a:ext>
            </a:extLst>
          </p:cNvPr>
          <p:cNvSpPr>
            <a:spLocks noGrp="1"/>
          </p:cNvSpPr>
          <p:nvPr>
            <p:ph type="title"/>
          </p:nvPr>
        </p:nvSpPr>
        <p:spPr/>
        <p:txBody>
          <a:bodyPr/>
          <a:lstStyle/>
          <a:p>
            <a:r>
              <a:rPr lang="en-US" dirty="0"/>
              <a:t>M4 Clerkship Track System – Class of 2026</a:t>
            </a:r>
          </a:p>
        </p:txBody>
      </p:sp>
      <p:graphicFrame>
        <p:nvGraphicFramePr>
          <p:cNvPr id="5" name="Object 4">
            <a:extLst>
              <a:ext uri="{FF2B5EF4-FFF2-40B4-BE49-F238E27FC236}">
                <a16:creationId xmlns:a16="http://schemas.microsoft.com/office/drawing/2014/main" id="{8B32BB26-E042-1742-24F1-7C45D7031BF7}"/>
              </a:ext>
            </a:extLst>
          </p:cNvPr>
          <p:cNvGraphicFramePr>
            <a:graphicFrameLocks noChangeAspect="1"/>
          </p:cNvGraphicFramePr>
          <p:nvPr/>
        </p:nvGraphicFramePr>
        <p:xfrm>
          <a:off x="230605" y="2514600"/>
          <a:ext cx="8682789" cy="3429000"/>
        </p:xfrm>
        <a:graphic>
          <a:graphicData uri="http://schemas.openxmlformats.org/presentationml/2006/ole">
            <mc:AlternateContent xmlns:mc="http://schemas.openxmlformats.org/markup-compatibility/2006">
              <mc:Choice xmlns:v="urn:schemas-microsoft-com:vml" Requires="v">
                <p:oleObj name="Worksheet" r:id="rId3" imgW="8248686" imgH="3257434" progId="Excel.Sheet.12">
                  <p:embed/>
                </p:oleObj>
              </mc:Choice>
              <mc:Fallback>
                <p:oleObj name="Worksheet" r:id="rId3" imgW="8248686" imgH="3257434" progId="Excel.Sheet.12">
                  <p:embed/>
                  <p:pic>
                    <p:nvPicPr>
                      <p:cNvPr id="5" name="Object 4">
                        <a:extLst>
                          <a:ext uri="{FF2B5EF4-FFF2-40B4-BE49-F238E27FC236}">
                            <a16:creationId xmlns:a16="http://schemas.microsoft.com/office/drawing/2014/main" id="{1A069CFD-070D-47A4-F7C6-B8788BC85072}"/>
                          </a:ext>
                        </a:extLst>
                      </p:cNvPr>
                      <p:cNvPicPr/>
                      <p:nvPr/>
                    </p:nvPicPr>
                    <p:blipFill>
                      <a:blip r:embed="rId4"/>
                      <a:stretch>
                        <a:fillRect/>
                      </a:stretch>
                    </p:blipFill>
                    <p:spPr>
                      <a:xfrm>
                        <a:off x="230605" y="2514600"/>
                        <a:ext cx="8682789" cy="34290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92EC1B23-DF9A-A717-DBF5-279868D192BC}"/>
              </a:ext>
            </a:extLst>
          </p:cNvPr>
          <p:cNvPicPr>
            <a:picLocks noChangeAspect="1"/>
          </p:cNvPicPr>
          <p:nvPr/>
        </p:nvPicPr>
        <p:blipFill>
          <a:blip r:embed="rId5"/>
          <a:stretch>
            <a:fillRect/>
          </a:stretch>
        </p:blipFill>
        <p:spPr>
          <a:xfrm>
            <a:off x="7086600" y="3314700"/>
            <a:ext cx="504825" cy="142875"/>
          </a:xfrm>
          <a:prstGeom prst="rect">
            <a:avLst/>
          </a:prstGeom>
        </p:spPr>
      </p:pic>
    </p:spTree>
    <p:extLst>
      <p:ext uri="{BB962C8B-B14F-4D97-AF65-F5344CB8AC3E}">
        <p14:creationId xmlns:p14="http://schemas.microsoft.com/office/powerpoint/2010/main" val="2039571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dirty="0"/>
              <a:t>What else to do now:</a:t>
            </a:r>
            <a:endParaRPr lang="en-US" altLang="en-US" u="sng" dirty="0"/>
          </a:p>
        </p:txBody>
      </p:sp>
      <p:sp>
        <p:nvSpPr>
          <p:cNvPr id="79875" name="Rectangle 3"/>
          <p:cNvSpPr>
            <a:spLocks noGrp="1" noChangeArrowheads="1"/>
          </p:cNvSpPr>
          <p:nvPr>
            <p:ph type="body" idx="4294967295"/>
          </p:nvPr>
        </p:nvSpPr>
        <p:spPr>
          <a:xfrm>
            <a:off x="457200" y="1417638"/>
            <a:ext cx="8229600" cy="5516562"/>
          </a:xfrm>
        </p:spPr>
        <p:txBody>
          <a:bodyPr/>
          <a:lstStyle/>
          <a:p>
            <a:pPr eaLnBrk="1" hangingPunct="1"/>
            <a:r>
              <a:rPr lang="en-US" altLang="en-US" sz="3200" dirty="0"/>
              <a:t>Meet with your Career Advisor about any specific/recommended needs for your specialty</a:t>
            </a:r>
          </a:p>
          <a:p>
            <a:pPr lvl="1" eaLnBrk="1" hangingPunct="1"/>
            <a:r>
              <a:rPr lang="en-US" altLang="en-US" sz="2400" dirty="0"/>
              <a:t>How many away rotations required, when to do them</a:t>
            </a:r>
          </a:p>
          <a:p>
            <a:pPr lvl="1" eaLnBrk="1" hangingPunct="1"/>
            <a:r>
              <a:rPr lang="en-US" altLang="en-US" sz="2400" dirty="0"/>
              <a:t>Do you need a home rotation before an away</a:t>
            </a:r>
          </a:p>
          <a:p>
            <a:pPr lvl="1" eaLnBrk="1" hangingPunct="1"/>
            <a:r>
              <a:rPr lang="en-US" altLang="en-US" sz="2400" dirty="0"/>
              <a:t>Your advising requirement has 2 formal meetings needed: 1</a:t>
            </a:r>
            <a:r>
              <a:rPr lang="en-US" altLang="en-US" sz="2400" baseline="30000" dirty="0"/>
              <a:t>st</a:t>
            </a:r>
            <a:r>
              <a:rPr lang="en-US" altLang="en-US" sz="2400" dirty="0"/>
              <a:t> and 2</a:t>
            </a:r>
            <a:r>
              <a:rPr lang="en-US" altLang="en-US" sz="2400" baseline="30000" dirty="0"/>
              <a:t>nd</a:t>
            </a:r>
            <a:r>
              <a:rPr lang="en-US" altLang="en-US" sz="2400" dirty="0"/>
              <a:t> semester. See Sakai.</a:t>
            </a:r>
          </a:p>
          <a:p>
            <a:pPr marL="344487" lvl="1" indent="0" eaLnBrk="1" hangingPunct="1">
              <a:buNone/>
            </a:pPr>
            <a:endParaRPr lang="en-US" altLang="en-US" sz="2400" dirty="0"/>
          </a:p>
          <a:p>
            <a:pPr eaLnBrk="1" hangingPunct="1"/>
            <a:r>
              <a:rPr lang="en-US" altLang="en-US" sz="2800" dirty="0"/>
              <a:t>When does your specialty interview typically?</a:t>
            </a:r>
          </a:p>
          <a:p>
            <a:pPr lvl="1" eaLnBrk="1" hangingPunct="1"/>
            <a:r>
              <a:rPr lang="en-US" altLang="en-US" sz="2400" dirty="0"/>
              <a:t>Avoid required rotations during that time</a:t>
            </a:r>
          </a:p>
          <a:p>
            <a:pPr lvl="2" eaLnBrk="1" hangingPunct="1"/>
            <a:r>
              <a:rPr lang="en-US" altLang="en-US" sz="2100" dirty="0"/>
              <a:t>PCM4 is designed to allow interviews</a:t>
            </a:r>
          </a:p>
          <a:p>
            <a:pPr lvl="2" eaLnBrk="1" hangingPunct="1"/>
            <a:r>
              <a:rPr lang="en-US" altLang="en-US" sz="2100" dirty="0"/>
              <a:t>You can take DT during an “E” slot on track</a:t>
            </a:r>
          </a:p>
        </p:txBody>
      </p:sp>
    </p:spTree>
    <p:extLst>
      <p:ext uri="{BB962C8B-B14F-4D97-AF65-F5344CB8AC3E}">
        <p14:creationId xmlns:p14="http://schemas.microsoft.com/office/powerpoint/2010/main" val="1512925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81C1-BA29-4382-BE03-1E465D9E2F9B}"/>
              </a:ext>
            </a:extLst>
          </p:cNvPr>
          <p:cNvSpPr>
            <a:spLocks noGrp="1"/>
          </p:cNvSpPr>
          <p:nvPr>
            <p:ph type="title"/>
          </p:nvPr>
        </p:nvSpPr>
        <p:spPr>
          <a:xfrm>
            <a:off x="416114" y="381000"/>
            <a:ext cx="7543800" cy="715962"/>
          </a:xfrm>
        </p:spPr>
        <p:txBody>
          <a:bodyPr/>
          <a:lstStyle/>
          <a:p>
            <a:r>
              <a:rPr lang="en-US" dirty="0"/>
              <a:t>FAQ:</a:t>
            </a:r>
          </a:p>
        </p:txBody>
      </p:sp>
      <p:sp>
        <p:nvSpPr>
          <p:cNvPr id="3" name="Content Placeholder 2">
            <a:extLst>
              <a:ext uri="{FF2B5EF4-FFF2-40B4-BE49-F238E27FC236}">
                <a16:creationId xmlns:a16="http://schemas.microsoft.com/office/drawing/2014/main" id="{1620C2D2-B23C-B173-C100-54098B846271}"/>
              </a:ext>
            </a:extLst>
          </p:cNvPr>
          <p:cNvSpPr>
            <a:spLocks noGrp="1"/>
          </p:cNvSpPr>
          <p:nvPr>
            <p:ph idx="1"/>
          </p:nvPr>
        </p:nvSpPr>
        <p:spPr>
          <a:xfrm>
            <a:off x="450273" y="1524000"/>
            <a:ext cx="8229600" cy="5105399"/>
          </a:xfrm>
        </p:spPr>
        <p:txBody>
          <a:bodyPr/>
          <a:lstStyle/>
          <a:p>
            <a:r>
              <a:rPr lang="en-US" sz="2400" dirty="0"/>
              <a:t>If you still have to sit for Step 1:</a:t>
            </a:r>
          </a:p>
          <a:p>
            <a:pPr lvl="1"/>
            <a:r>
              <a:rPr lang="en-US" sz="2000" dirty="0"/>
              <a:t> Still participate in Lottery, but if you are significantly off-cycle or do not pass- you will be given a custom track based on availability.</a:t>
            </a:r>
          </a:p>
          <a:p>
            <a:r>
              <a:rPr lang="en-US" sz="2400" dirty="0"/>
              <a:t>Switching req rotations can happen, but don’t base a decision on it.</a:t>
            </a:r>
          </a:p>
          <a:p>
            <a:r>
              <a:rPr lang="en-US" sz="2400" dirty="0"/>
              <a:t>PCM 4 can be taken in Nov or Dec</a:t>
            </a:r>
          </a:p>
          <a:p>
            <a:pPr lvl="1"/>
            <a:r>
              <a:rPr lang="en-US" sz="2000" dirty="0"/>
              <a:t>Switching OK if opposite month has “E”</a:t>
            </a:r>
          </a:p>
          <a:p>
            <a:r>
              <a:rPr lang="en-US" sz="2400" dirty="0"/>
              <a:t>Only 3 tracks have a required rotation in November. </a:t>
            </a:r>
          </a:p>
          <a:p>
            <a:pPr lvl="1"/>
            <a:r>
              <a:rPr lang="en-US" sz="2000" dirty="0"/>
              <a:t>If your specialty interviews ONLY in November, you should NOT choose that track.</a:t>
            </a:r>
          </a:p>
          <a:p>
            <a:r>
              <a:rPr lang="en-US" sz="2400" dirty="0"/>
              <a:t>Try to choose a track that has your specialty for TTR (ideal but not required)</a:t>
            </a:r>
          </a:p>
        </p:txBody>
      </p:sp>
    </p:spTree>
    <p:extLst>
      <p:ext uri="{BB962C8B-B14F-4D97-AF65-F5344CB8AC3E}">
        <p14:creationId xmlns:p14="http://schemas.microsoft.com/office/powerpoint/2010/main" val="64486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1000"/>
            <a:ext cx="7543800" cy="1371600"/>
          </a:xfrm>
        </p:spPr>
        <p:txBody>
          <a:bodyPr/>
          <a:lstStyle/>
          <a:p>
            <a:pPr eaLnBrk="1" hangingPunct="1"/>
            <a:r>
              <a:rPr lang="en-US" altLang="en-US" dirty="0"/>
              <a:t>Next week: </a:t>
            </a:r>
            <a:br>
              <a:rPr lang="en-US" altLang="en-US" dirty="0"/>
            </a:br>
            <a:r>
              <a:rPr lang="en-US" altLang="en-US" dirty="0"/>
              <a:t>Handout emailed</a:t>
            </a:r>
          </a:p>
        </p:txBody>
      </p:sp>
      <p:sp>
        <p:nvSpPr>
          <p:cNvPr id="6147" name="Rectangle 3"/>
          <p:cNvSpPr>
            <a:spLocks noGrp="1" noChangeArrowheads="1"/>
          </p:cNvSpPr>
          <p:nvPr>
            <p:ph type="body" idx="1"/>
          </p:nvPr>
        </p:nvSpPr>
        <p:spPr>
          <a:xfrm>
            <a:off x="457200" y="1981200"/>
            <a:ext cx="8229600" cy="4038600"/>
          </a:xfrm>
        </p:spPr>
        <p:txBody>
          <a:bodyPr/>
          <a:lstStyle/>
          <a:p>
            <a:pPr eaLnBrk="1" hangingPunct="1">
              <a:lnSpc>
                <a:spcPct val="80000"/>
              </a:lnSpc>
            </a:pPr>
            <a:r>
              <a:rPr lang="en-US" altLang="en-US" sz="2600" dirty="0"/>
              <a:t>Clerkship Track System and its Policies</a:t>
            </a:r>
          </a:p>
          <a:p>
            <a:pPr marL="0" indent="0" eaLnBrk="1" hangingPunct="1">
              <a:lnSpc>
                <a:spcPct val="80000"/>
              </a:lnSpc>
              <a:buNone/>
            </a:pPr>
            <a:endParaRPr lang="en-US" altLang="en-US" sz="2600" dirty="0"/>
          </a:p>
          <a:p>
            <a:pPr eaLnBrk="1" hangingPunct="1">
              <a:lnSpc>
                <a:spcPct val="80000"/>
              </a:lnSpc>
            </a:pPr>
            <a:r>
              <a:rPr lang="en-US" altLang="en-US" sz="2600" dirty="0"/>
              <a:t>Information about computer generated Lottery Numbers</a:t>
            </a:r>
          </a:p>
          <a:p>
            <a:pPr marL="0" indent="0" eaLnBrk="1" hangingPunct="1">
              <a:lnSpc>
                <a:spcPct val="80000"/>
              </a:lnSpc>
              <a:buNone/>
            </a:pPr>
            <a:endParaRPr lang="en-US" altLang="en-US" sz="2600" dirty="0"/>
          </a:p>
          <a:p>
            <a:pPr eaLnBrk="1" hangingPunct="1">
              <a:lnSpc>
                <a:spcPct val="80000"/>
              </a:lnSpc>
            </a:pPr>
            <a:r>
              <a:rPr lang="en-US" altLang="en-US" sz="2600" dirty="0"/>
              <a:t>Information about Fourth Year Calendar</a:t>
            </a:r>
          </a:p>
          <a:p>
            <a:pPr eaLnBrk="1" hangingPunct="1">
              <a:lnSpc>
                <a:spcPct val="80000"/>
              </a:lnSpc>
            </a:pPr>
            <a:endParaRPr lang="en-US" altLang="en-US" sz="2600" dirty="0"/>
          </a:p>
          <a:p>
            <a:pPr eaLnBrk="1" hangingPunct="1">
              <a:lnSpc>
                <a:spcPct val="80000"/>
              </a:lnSpc>
            </a:pPr>
            <a:r>
              <a:rPr lang="en-US" altLang="en-US" sz="2600" dirty="0"/>
              <a:t>VSLO information</a:t>
            </a:r>
          </a:p>
          <a:p>
            <a:pPr marL="0" indent="0" eaLnBrk="1" hangingPunct="1">
              <a:lnSpc>
                <a:spcPct val="80000"/>
              </a:lnSpc>
              <a:buNone/>
            </a:pPr>
            <a:endParaRPr lang="en-US" altLang="en-US" sz="2600" dirty="0"/>
          </a:p>
          <a:p>
            <a:pPr eaLnBrk="1" hangingPunct="1">
              <a:lnSpc>
                <a:spcPct val="80000"/>
              </a:lnSpc>
            </a:pPr>
            <a:r>
              <a:rPr lang="en-US" altLang="en-US" sz="2600" dirty="0"/>
              <a:t>Timeline for Elective Registration Calendar</a:t>
            </a:r>
          </a:p>
          <a:p>
            <a:pPr marL="0" indent="0" eaLnBrk="1" hangingPunct="1">
              <a:lnSpc>
                <a:spcPct val="80000"/>
              </a:lnSpc>
              <a:buNone/>
            </a:pPr>
            <a:endParaRPr lang="en-US" altLang="en-US" sz="2600" dirty="0"/>
          </a:p>
          <a:p>
            <a:pPr marL="0" indent="0" eaLnBrk="1" hangingPunct="1">
              <a:lnSpc>
                <a:spcPct val="80000"/>
              </a:lnSpc>
              <a:buNone/>
            </a:pPr>
            <a:endParaRPr lang="en-US" altLang="en-US" sz="2600" dirty="0"/>
          </a:p>
        </p:txBody>
      </p:sp>
    </p:spTree>
    <p:extLst>
      <p:ext uri="{BB962C8B-B14F-4D97-AF65-F5344CB8AC3E}">
        <p14:creationId xmlns:p14="http://schemas.microsoft.com/office/powerpoint/2010/main" val="3854587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76E0-C985-403D-1505-F1A97F763277}"/>
              </a:ext>
            </a:extLst>
          </p:cNvPr>
          <p:cNvSpPr>
            <a:spLocks noGrp="1"/>
          </p:cNvSpPr>
          <p:nvPr>
            <p:ph type="title"/>
          </p:nvPr>
        </p:nvSpPr>
        <p:spPr/>
        <p:txBody>
          <a:bodyPr/>
          <a:lstStyle/>
          <a:p>
            <a:r>
              <a:rPr lang="en-US" dirty="0"/>
              <a:t>PPD Future Sessions:</a:t>
            </a:r>
          </a:p>
        </p:txBody>
      </p:sp>
      <p:sp>
        <p:nvSpPr>
          <p:cNvPr id="3" name="Content Placeholder 2">
            <a:extLst>
              <a:ext uri="{FF2B5EF4-FFF2-40B4-BE49-F238E27FC236}">
                <a16:creationId xmlns:a16="http://schemas.microsoft.com/office/drawing/2014/main" id="{B2B2D6B3-F3BD-6248-E12C-E3440A1611CB}"/>
              </a:ext>
            </a:extLst>
          </p:cNvPr>
          <p:cNvSpPr>
            <a:spLocks noGrp="1"/>
          </p:cNvSpPr>
          <p:nvPr>
            <p:ph idx="1"/>
          </p:nvPr>
        </p:nvSpPr>
        <p:spPr>
          <a:xfrm>
            <a:off x="457200" y="1719262"/>
            <a:ext cx="8229600" cy="4833937"/>
          </a:xfrm>
        </p:spPr>
        <p:txBody>
          <a:bodyPr/>
          <a:lstStyle/>
          <a:p>
            <a:r>
              <a:rPr lang="en-US" dirty="0"/>
              <a:t>PPD January 15</a:t>
            </a:r>
            <a:r>
              <a:rPr lang="en-US" baseline="30000" dirty="0"/>
              <a:t>th</a:t>
            </a:r>
            <a:r>
              <a:rPr lang="en-US" dirty="0"/>
              <a:t> </a:t>
            </a:r>
          </a:p>
          <a:p>
            <a:pPr lvl="1"/>
            <a:r>
              <a:rPr lang="en-US" dirty="0"/>
              <a:t>Electives: Educational plan and registration process</a:t>
            </a:r>
          </a:p>
          <a:p>
            <a:pPr lvl="1"/>
            <a:r>
              <a:rPr lang="en-US" dirty="0"/>
              <a:t>More about Away Rotations</a:t>
            </a:r>
          </a:p>
          <a:p>
            <a:pPr lvl="1"/>
            <a:r>
              <a:rPr lang="en-US" dirty="0"/>
              <a:t>Sub-I possibility at outside program</a:t>
            </a:r>
          </a:p>
          <a:p>
            <a:pPr marL="344487" lvl="1" indent="0">
              <a:buNone/>
            </a:pPr>
            <a:endParaRPr lang="en-US" dirty="0"/>
          </a:p>
          <a:p>
            <a:r>
              <a:rPr lang="en-US" dirty="0"/>
              <a:t>PPD February 12</a:t>
            </a:r>
            <a:r>
              <a:rPr lang="en-US" baseline="30000" dirty="0"/>
              <a:t>th</a:t>
            </a:r>
            <a:r>
              <a:rPr lang="en-US" dirty="0"/>
              <a:t> </a:t>
            </a:r>
          </a:p>
          <a:p>
            <a:pPr lvl="1"/>
            <a:r>
              <a:rPr lang="en-US" dirty="0"/>
              <a:t>Personal Statement, LORs, CVs</a:t>
            </a:r>
          </a:p>
          <a:p>
            <a:pPr lvl="1"/>
            <a:r>
              <a:rPr lang="en-US" dirty="0"/>
              <a:t>Capstone OSCE exercise</a:t>
            </a:r>
          </a:p>
          <a:p>
            <a:pPr lvl="1"/>
            <a:r>
              <a:rPr lang="en-US" dirty="0"/>
              <a:t>Timeline for M4 year tasks</a:t>
            </a:r>
          </a:p>
        </p:txBody>
      </p:sp>
    </p:spTree>
    <p:extLst>
      <p:ext uri="{BB962C8B-B14F-4D97-AF65-F5344CB8AC3E}">
        <p14:creationId xmlns:p14="http://schemas.microsoft.com/office/powerpoint/2010/main" val="32359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7543800" cy="1295400"/>
          </a:xfrm>
        </p:spPr>
        <p:txBody>
          <a:bodyPr/>
          <a:lstStyle/>
          <a:p>
            <a:pPr eaLnBrk="1" hangingPunct="1"/>
            <a:r>
              <a:rPr lang="en-US" altLang="en-US" dirty="0"/>
              <a:t>Today’s Agenda</a:t>
            </a:r>
          </a:p>
        </p:txBody>
      </p:sp>
      <p:sp>
        <p:nvSpPr>
          <p:cNvPr id="4099" name="Rectangle 3"/>
          <p:cNvSpPr>
            <a:spLocks noGrp="1" noChangeArrowheads="1"/>
          </p:cNvSpPr>
          <p:nvPr>
            <p:ph type="body" idx="1"/>
          </p:nvPr>
        </p:nvSpPr>
        <p:spPr>
          <a:xfrm>
            <a:off x="381000" y="2209800"/>
            <a:ext cx="8229600" cy="3886200"/>
          </a:xfrm>
        </p:spPr>
        <p:txBody>
          <a:bodyPr/>
          <a:lstStyle/>
          <a:p>
            <a:pPr eaLnBrk="1" hangingPunct="1"/>
            <a:r>
              <a:rPr lang="en-US" altLang="en-US" sz="2400" dirty="0"/>
              <a:t>Fourth Year Academic Overview</a:t>
            </a:r>
          </a:p>
          <a:p>
            <a:pPr eaLnBrk="1" hangingPunct="1"/>
            <a:r>
              <a:rPr lang="en-US" altLang="en-US" sz="2400" dirty="0"/>
              <a:t>Clerkship Track System and Calendar</a:t>
            </a:r>
          </a:p>
          <a:p>
            <a:pPr eaLnBrk="1" hangingPunct="1"/>
            <a:r>
              <a:rPr lang="en-US" altLang="en-US" sz="2400" dirty="0"/>
              <a:t>Required clerkships</a:t>
            </a:r>
          </a:p>
          <a:p>
            <a:pPr eaLnBrk="1" hangingPunct="1"/>
            <a:r>
              <a:rPr lang="en-US" altLang="en-US" sz="2400" dirty="0"/>
              <a:t>Elective requirements</a:t>
            </a:r>
          </a:p>
          <a:p>
            <a:pPr eaLnBrk="1" hangingPunct="1"/>
            <a:r>
              <a:rPr lang="en-US" altLang="en-US" sz="2400" dirty="0"/>
              <a:t>VSLO registration</a:t>
            </a:r>
          </a:p>
          <a:p>
            <a:pPr eaLnBrk="1" hangingPunct="1"/>
            <a:r>
              <a:rPr lang="en-US" altLang="en-US" sz="2400" dirty="0"/>
              <a:t>USMLE Step 2 requirements &amp; timing</a:t>
            </a:r>
          </a:p>
          <a:p>
            <a:pPr eaLnBrk="1" hangingPunct="1"/>
            <a:r>
              <a:rPr lang="en-US" altLang="en-US" sz="2400" dirty="0"/>
              <a:t>Lottery Process</a:t>
            </a:r>
          </a:p>
          <a:p>
            <a:pPr eaLnBrk="1" hangingPunct="1"/>
            <a:r>
              <a:rPr lang="en-US" altLang="en-US" sz="2400" dirty="0"/>
              <a:t>Residency Planning: Future Meetings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76E0-C985-403D-1505-F1A97F763277}"/>
              </a:ext>
            </a:extLst>
          </p:cNvPr>
          <p:cNvSpPr>
            <a:spLocks noGrp="1"/>
          </p:cNvSpPr>
          <p:nvPr>
            <p:ph type="title"/>
          </p:nvPr>
        </p:nvSpPr>
        <p:spPr/>
        <p:txBody>
          <a:bodyPr/>
          <a:lstStyle/>
          <a:p>
            <a:r>
              <a:rPr lang="en-US" dirty="0"/>
              <a:t>Future Sessions:</a:t>
            </a:r>
          </a:p>
        </p:txBody>
      </p:sp>
      <p:sp>
        <p:nvSpPr>
          <p:cNvPr id="3" name="Content Placeholder 2">
            <a:extLst>
              <a:ext uri="{FF2B5EF4-FFF2-40B4-BE49-F238E27FC236}">
                <a16:creationId xmlns:a16="http://schemas.microsoft.com/office/drawing/2014/main" id="{B2B2D6B3-F3BD-6248-E12C-E3440A1611CB}"/>
              </a:ext>
            </a:extLst>
          </p:cNvPr>
          <p:cNvSpPr>
            <a:spLocks noGrp="1"/>
          </p:cNvSpPr>
          <p:nvPr>
            <p:ph idx="1"/>
          </p:nvPr>
        </p:nvSpPr>
        <p:spPr/>
        <p:txBody>
          <a:bodyPr/>
          <a:lstStyle/>
          <a:p>
            <a:r>
              <a:rPr lang="en-US" dirty="0"/>
              <a:t>(last) PPD April 9</a:t>
            </a:r>
            <a:r>
              <a:rPr lang="en-US" baseline="30000" dirty="0"/>
              <a:t>th</a:t>
            </a:r>
            <a:r>
              <a:rPr lang="en-US" dirty="0"/>
              <a:t> </a:t>
            </a:r>
          </a:p>
          <a:p>
            <a:pPr lvl="1"/>
            <a:r>
              <a:rPr lang="en-US" dirty="0"/>
              <a:t>MSPE</a:t>
            </a:r>
          </a:p>
          <a:p>
            <a:pPr lvl="1"/>
            <a:r>
              <a:rPr lang="en-US" dirty="0"/>
              <a:t>Residency Application Process</a:t>
            </a:r>
          </a:p>
          <a:p>
            <a:pPr lvl="1"/>
            <a:endParaRPr lang="en-US" dirty="0"/>
          </a:p>
          <a:p>
            <a:r>
              <a:rPr lang="en-US" dirty="0"/>
              <a:t>OSA will also be offering additional informational </a:t>
            </a:r>
            <a:r>
              <a:rPr lang="en-US"/>
              <a:t>sessions in M3 and M4 years</a:t>
            </a:r>
            <a:endParaRPr lang="en-US" dirty="0">
              <a:highlight>
                <a:srgbClr val="FFFF00"/>
              </a:highlight>
            </a:endParaRPr>
          </a:p>
          <a:p>
            <a:r>
              <a:rPr lang="en-US" dirty="0"/>
              <a:t>ACE/Career Advising has additional offerings during your M4 year</a:t>
            </a:r>
          </a:p>
        </p:txBody>
      </p:sp>
    </p:spTree>
    <p:extLst>
      <p:ext uri="{BB962C8B-B14F-4D97-AF65-F5344CB8AC3E}">
        <p14:creationId xmlns:p14="http://schemas.microsoft.com/office/powerpoint/2010/main" val="1494051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Online Resources</a:t>
            </a:r>
          </a:p>
        </p:txBody>
      </p:sp>
      <p:sp>
        <p:nvSpPr>
          <p:cNvPr id="55299" name="Rectangle 3"/>
          <p:cNvSpPr>
            <a:spLocks noGrp="1" noChangeArrowheads="1"/>
          </p:cNvSpPr>
          <p:nvPr>
            <p:ph type="body" idx="1"/>
          </p:nvPr>
        </p:nvSpPr>
        <p:spPr/>
        <p:txBody>
          <a:bodyPr/>
          <a:lstStyle/>
          <a:p>
            <a:pPr eaLnBrk="1" hangingPunct="1">
              <a:lnSpc>
                <a:spcPct val="80000"/>
              </a:lnSpc>
              <a:defRPr/>
            </a:pPr>
            <a:r>
              <a:rPr lang="en-US" sz="2400" b="1" dirty="0"/>
              <a:t>Loyola SSOM Elective Catalog: </a:t>
            </a:r>
            <a:r>
              <a:rPr lang="en-US" sz="2400" b="1" dirty="0">
                <a:hlinkClick r:id="rId3"/>
              </a:rPr>
              <a:t>https://www.luc.edu/stritch/regrec/electivecatalog/coursecatalog/</a:t>
            </a:r>
            <a:endParaRPr lang="en-US" sz="2400" b="1" dirty="0"/>
          </a:p>
          <a:p>
            <a:pPr marL="0" indent="0" eaLnBrk="1" hangingPunct="1">
              <a:lnSpc>
                <a:spcPct val="80000"/>
              </a:lnSpc>
              <a:buNone/>
              <a:defRPr/>
            </a:pPr>
            <a:endParaRPr lang="en-US" sz="2400" b="1" dirty="0"/>
          </a:p>
          <a:p>
            <a:pPr eaLnBrk="1" hangingPunct="1">
              <a:lnSpc>
                <a:spcPct val="80000"/>
              </a:lnSpc>
              <a:defRPr/>
            </a:pPr>
            <a:r>
              <a:rPr lang="en-US" sz="2400" b="1" dirty="0"/>
              <a:t>AAMC Extramural Elective Compendium: </a:t>
            </a:r>
            <a:r>
              <a:rPr lang="en-US" sz="2400" b="1" dirty="0">
                <a:hlinkClick r:id="rId4"/>
              </a:rPr>
              <a:t>https://services.aamc.org/eec/students/index.cfm</a:t>
            </a:r>
            <a:endParaRPr lang="en-US" sz="2400" b="1" dirty="0"/>
          </a:p>
          <a:p>
            <a:pPr marL="0" indent="0">
              <a:lnSpc>
                <a:spcPct val="80000"/>
              </a:lnSpc>
              <a:buNone/>
              <a:defRPr/>
            </a:pPr>
            <a:endParaRPr lang="en-US" sz="2400" b="1" dirty="0"/>
          </a:p>
          <a:p>
            <a:pPr>
              <a:lnSpc>
                <a:spcPct val="80000"/>
              </a:lnSpc>
              <a:defRPr/>
            </a:pPr>
            <a:r>
              <a:rPr lang="en-US" sz="2400" b="1" dirty="0"/>
              <a:t>USMLE STEP 2 info: </a:t>
            </a:r>
            <a:r>
              <a:rPr lang="en-US" sz="2400" b="1" dirty="0">
                <a:hlinkClick r:id="rId5"/>
              </a:rPr>
              <a:t>http://www.usmle.org/step-2-ck/</a:t>
            </a:r>
            <a:endParaRPr lang="en-US" sz="2400" b="1" dirty="0"/>
          </a:p>
          <a:p>
            <a:pPr>
              <a:lnSpc>
                <a:spcPct val="80000"/>
              </a:lnSpc>
              <a:defRPr/>
            </a:pPr>
            <a:endParaRPr lang="en-US" sz="2400" b="1" dirty="0"/>
          </a:p>
          <a:p>
            <a:pPr eaLnBrk="1" hangingPunct="1">
              <a:lnSpc>
                <a:spcPct val="80000"/>
              </a:lnSpc>
              <a:defRPr/>
            </a:pPr>
            <a:r>
              <a:rPr lang="en-US" sz="2400" b="1" dirty="0"/>
              <a:t>Visiting Student Learning Opportunities: </a:t>
            </a:r>
            <a:r>
              <a:rPr lang="en-US" sz="2400" b="1" dirty="0">
                <a:hlinkClick r:id="rId6"/>
              </a:rPr>
              <a:t>https://vslo.aamc.org/vslo</a:t>
            </a:r>
            <a:endParaRPr lang="en-US" sz="2400" b="1" dirty="0"/>
          </a:p>
          <a:p>
            <a:pPr eaLnBrk="1" hangingPunct="1">
              <a:lnSpc>
                <a:spcPct val="80000"/>
              </a:lnSpc>
              <a:buFont typeface="Wingdings" pitchFamily="2" charset="2"/>
              <a:buNone/>
              <a:defRPr/>
            </a:pPr>
            <a:endParaRPr lang="en-US" sz="1600" b="1" dirty="0"/>
          </a:p>
        </p:txBody>
      </p:sp>
    </p:spTree>
    <p:extLst>
      <p:ext uri="{BB962C8B-B14F-4D97-AF65-F5344CB8AC3E}">
        <p14:creationId xmlns:p14="http://schemas.microsoft.com/office/powerpoint/2010/main" val="1080616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00100" y="2601985"/>
            <a:ext cx="7543800" cy="446015"/>
          </a:xfrm>
        </p:spPr>
        <p:txBody>
          <a:bodyPr/>
          <a:lstStyle/>
          <a:p>
            <a:pPr algn="ctr" eaLnBrk="1" hangingPunct="1"/>
            <a:r>
              <a:rPr lang="en-US" altLang="en-US" sz="4400" dirty="0"/>
              <a:t>Questions?</a:t>
            </a:r>
            <a:br>
              <a:rPr lang="en-US" altLang="en-US" sz="4400" dirty="0"/>
            </a:br>
            <a:endParaRPr lang="en-US" altLang="en-US" sz="4400" dirty="0"/>
          </a:p>
        </p:txBody>
      </p:sp>
      <p:sp>
        <p:nvSpPr>
          <p:cNvPr id="53251" name="Rectangle 3"/>
          <p:cNvSpPr>
            <a:spLocks noGrp="1" noChangeArrowheads="1"/>
          </p:cNvSpPr>
          <p:nvPr>
            <p:ph type="body" sz="half" idx="1"/>
          </p:nvPr>
        </p:nvSpPr>
        <p:spPr>
          <a:xfrm>
            <a:off x="908631" y="2601985"/>
            <a:ext cx="7696200" cy="2351015"/>
          </a:xfrm>
        </p:spPr>
        <p:txBody>
          <a:bodyPr/>
          <a:lstStyle/>
          <a:p>
            <a:pPr algn="ctr" eaLnBrk="1" hangingPunct="1"/>
            <a:endParaRPr lang="en-US" altLang="en-US" sz="2600" i="1" dirty="0"/>
          </a:p>
          <a:p>
            <a:pPr algn="ctr" eaLnBrk="1" hangingPunct="1"/>
            <a:endParaRPr lang="en-US" altLang="en-US" sz="2600" i="1" baseline="30000" dirty="0"/>
          </a:p>
          <a:p>
            <a:pPr marL="0" indent="0" algn="ctr" eaLnBrk="1" hangingPunct="1">
              <a:buNone/>
            </a:pPr>
            <a:r>
              <a:rPr lang="en-US" altLang="en-US" sz="2800" i="1" dirty="0"/>
              <a:t>Reminder that these slides are available on Advising Sakai under PPD session and will be on Registrar website</a:t>
            </a:r>
          </a:p>
          <a:p>
            <a:pPr marL="0" indent="0" algn="ctr" eaLnBrk="1" hangingPunct="1">
              <a:buNone/>
            </a:pPr>
            <a:r>
              <a:rPr lang="en-US" altLang="en-US" sz="2800" i="1" dirty="0"/>
              <a:t>This session was recorded</a:t>
            </a:r>
            <a:endParaRPr lang="en-US" altLang="en-US" sz="26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14619-4DEF-7581-42DA-6F1892D9A6AF}"/>
              </a:ext>
            </a:extLst>
          </p:cNvPr>
          <p:cNvPicPr>
            <a:picLocks noChangeAspect="1"/>
          </p:cNvPicPr>
          <p:nvPr/>
        </p:nvPicPr>
        <p:blipFill>
          <a:blip r:embed="rId3"/>
          <a:stretch>
            <a:fillRect/>
          </a:stretch>
        </p:blipFill>
        <p:spPr>
          <a:xfrm>
            <a:off x="2209800" y="-600"/>
            <a:ext cx="3428999" cy="6832152"/>
          </a:xfrm>
          <a:prstGeom prst="rect">
            <a:avLst/>
          </a:prstGeom>
        </p:spPr>
      </p:pic>
      <p:pic>
        <p:nvPicPr>
          <p:cNvPr id="5" name="Picture 4">
            <a:extLst>
              <a:ext uri="{FF2B5EF4-FFF2-40B4-BE49-F238E27FC236}">
                <a16:creationId xmlns:a16="http://schemas.microsoft.com/office/drawing/2014/main" id="{B2237FF3-A596-2A5D-97A1-598F1711185F}"/>
              </a:ext>
            </a:extLst>
          </p:cNvPr>
          <p:cNvPicPr>
            <a:picLocks noChangeAspect="1"/>
          </p:cNvPicPr>
          <p:nvPr/>
        </p:nvPicPr>
        <p:blipFill>
          <a:blip r:embed="rId4"/>
          <a:stretch>
            <a:fillRect/>
          </a:stretch>
        </p:blipFill>
        <p:spPr>
          <a:xfrm>
            <a:off x="6012991" y="2221706"/>
            <a:ext cx="2450306" cy="2414588"/>
          </a:xfrm>
          <a:prstGeom prst="rect">
            <a:avLst/>
          </a:prstGeom>
        </p:spPr>
      </p:pic>
    </p:spTree>
    <p:extLst>
      <p:ext uri="{BB962C8B-B14F-4D97-AF65-F5344CB8AC3E}">
        <p14:creationId xmlns:p14="http://schemas.microsoft.com/office/powerpoint/2010/main" val="368977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72CCB9-6F84-A836-A386-C3A0EA6C10A0}"/>
              </a:ext>
            </a:extLst>
          </p:cNvPr>
          <p:cNvPicPr>
            <a:picLocks noChangeAspect="1"/>
          </p:cNvPicPr>
          <p:nvPr/>
        </p:nvPicPr>
        <p:blipFill>
          <a:blip r:embed="rId3"/>
          <a:stretch>
            <a:fillRect/>
          </a:stretch>
        </p:blipFill>
        <p:spPr>
          <a:xfrm>
            <a:off x="1056106" y="857250"/>
            <a:ext cx="4581402" cy="5143500"/>
          </a:xfrm>
          <a:prstGeom prst="rect">
            <a:avLst/>
          </a:prstGeom>
        </p:spPr>
      </p:pic>
      <p:pic>
        <p:nvPicPr>
          <p:cNvPr id="7" name="Picture 6">
            <a:extLst>
              <a:ext uri="{FF2B5EF4-FFF2-40B4-BE49-F238E27FC236}">
                <a16:creationId xmlns:a16="http://schemas.microsoft.com/office/drawing/2014/main" id="{A5BB3A35-EF9A-ADA6-C5F2-5F630CE3136D}"/>
              </a:ext>
            </a:extLst>
          </p:cNvPr>
          <p:cNvPicPr>
            <a:picLocks noChangeAspect="1"/>
          </p:cNvPicPr>
          <p:nvPr/>
        </p:nvPicPr>
        <p:blipFill>
          <a:blip r:embed="rId4"/>
          <a:stretch>
            <a:fillRect/>
          </a:stretch>
        </p:blipFill>
        <p:spPr>
          <a:xfrm>
            <a:off x="6278970" y="1620106"/>
            <a:ext cx="2412968" cy="2377793"/>
          </a:xfrm>
          <a:prstGeom prst="rect">
            <a:avLst/>
          </a:prstGeom>
        </p:spPr>
      </p:pic>
      <p:sp>
        <p:nvSpPr>
          <p:cNvPr id="9" name="Arrow: Right 8">
            <a:extLst>
              <a:ext uri="{FF2B5EF4-FFF2-40B4-BE49-F238E27FC236}">
                <a16:creationId xmlns:a16="http://schemas.microsoft.com/office/drawing/2014/main" id="{61C29607-B2FF-D95A-F953-3966120A96F1}"/>
              </a:ext>
            </a:extLst>
          </p:cNvPr>
          <p:cNvSpPr/>
          <p:nvPr/>
        </p:nvSpPr>
        <p:spPr>
          <a:xfrm rot="9897267">
            <a:off x="5134773" y="4444825"/>
            <a:ext cx="2020737" cy="4931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65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FFAAE-8F39-D655-84F6-9B2738764D59}"/>
              </a:ext>
            </a:extLst>
          </p:cNvPr>
          <p:cNvPicPr>
            <a:picLocks noChangeAspect="1"/>
          </p:cNvPicPr>
          <p:nvPr/>
        </p:nvPicPr>
        <p:blipFill>
          <a:blip r:embed="rId3"/>
          <a:stretch>
            <a:fillRect/>
          </a:stretch>
        </p:blipFill>
        <p:spPr>
          <a:xfrm>
            <a:off x="1073447" y="857250"/>
            <a:ext cx="4315550" cy="5143500"/>
          </a:xfrm>
          <a:prstGeom prst="rect">
            <a:avLst/>
          </a:prstGeom>
        </p:spPr>
      </p:pic>
      <p:pic>
        <p:nvPicPr>
          <p:cNvPr id="5" name="Picture 4">
            <a:extLst>
              <a:ext uri="{FF2B5EF4-FFF2-40B4-BE49-F238E27FC236}">
                <a16:creationId xmlns:a16="http://schemas.microsoft.com/office/drawing/2014/main" id="{D1C22439-4052-B921-0014-34524665F151}"/>
              </a:ext>
            </a:extLst>
          </p:cNvPr>
          <p:cNvPicPr>
            <a:picLocks noChangeAspect="1"/>
          </p:cNvPicPr>
          <p:nvPr/>
        </p:nvPicPr>
        <p:blipFill>
          <a:blip r:embed="rId4"/>
          <a:stretch>
            <a:fillRect/>
          </a:stretch>
        </p:blipFill>
        <p:spPr>
          <a:xfrm>
            <a:off x="6305804" y="2460580"/>
            <a:ext cx="2450306" cy="2414588"/>
          </a:xfrm>
          <a:prstGeom prst="rect">
            <a:avLst/>
          </a:prstGeom>
        </p:spPr>
      </p:pic>
      <p:sp>
        <p:nvSpPr>
          <p:cNvPr id="6" name="Arrow: Right 5">
            <a:extLst>
              <a:ext uri="{FF2B5EF4-FFF2-40B4-BE49-F238E27FC236}">
                <a16:creationId xmlns:a16="http://schemas.microsoft.com/office/drawing/2014/main" id="{F96CC828-3E3E-1ECF-D849-6890AA5200EC}"/>
              </a:ext>
            </a:extLst>
          </p:cNvPr>
          <p:cNvSpPr/>
          <p:nvPr/>
        </p:nvSpPr>
        <p:spPr>
          <a:xfrm>
            <a:off x="132246" y="1447800"/>
            <a:ext cx="1152460" cy="762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BAA00229-278C-0351-4113-4D4132E0CADD}"/>
              </a:ext>
            </a:extLst>
          </p:cNvPr>
          <p:cNvSpPr/>
          <p:nvPr/>
        </p:nvSpPr>
        <p:spPr>
          <a:xfrm rot="9717336">
            <a:off x="5119533" y="1776326"/>
            <a:ext cx="1261624" cy="7835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93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D1FD-70E9-E6A4-A068-07D7D0D590DE}"/>
              </a:ext>
            </a:extLst>
          </p:cNvPr>
          <p:cNvSpPr>
            <a:spLocks noGrp="1"/>
          </p:cNvSpPr>
          <p:nvPr>
            <p:ph type="title"/>
          </p:nvPr>
        </p:nvSpPr>
        <p:spPr/>
        <p:txBody>
          <a:bodyPr/>
          <a:lstStyle/>
          <a:p>
            <a:r>
              <a:rPr lang="en-US" dirty="0"/>
              <a:t>M4 Clerkship Track System – Class of 2026</a:t>
            </a:r>
          </a:p>
        </p:txBody>
      </p:sp>
      <p:graphicFrame>
        <p:nvGraphicFramePr>
          <p:cNvPr id="5" name="Object 4">
            <a:extLst>
              <a:ext uri="{FF2B5EF4-FFF2-40B4-BE49-F238E27FC236}">
                <a16:creationId xmlns:a16="http://schemas.microsoft.com/office/drawing/2014/main" id="{1A069CFD-070D-47A4-F7C6-B8788BC85072}"/>
              </a:ext>
            </a:extLst>
          </p:cNvPr>
          <p:cNvGraphicFramePr>
            <a:graphicFrameLocks noChangeAspect="1"/>
          </p:cNvGraphicFramePr>
          <p:nvPr>
            <p:extLst>
              <p:ext uri="{D42A27DB-BD31-4B8C-83A1-F6EECF244321}">
                <p14:modId xmlns:p14="http://schemas.microsoft.com/office/powerpoint/2010/main" val="1770644051"/>
              </p:ext>
            </p:extLst>
          </p:nvPr>
        </p:nvGraphicFramePr>
        <p:xfrm>
          <a:off x="230605" y="2514600"/>
          <a:ext cx="8682789" cy="3429000"/>
        </p:xfrm>
        <a:graphic>
          <a:graphicData uri="http://schemas.openxmlformats.org/presentationml/2006/ole">
            <mc:AlternateContent xmlns:mc="http://schemas.openxmlformats.org/markup-compatibility/2006">
              <mc:Choice xmlns:v="urn:schemas-microsoft-com:vml" Requires="v">
                <p:oleObj name="Worksheet" r:id="rId3" imgW="8248686" imgH="3257434" progId="Excel.Sheet.12">
                  <p:embed/>
                </p:oleObj>
              </mc:Choice>
              <mc:Fallback>
                <p:oleObj name="Worksheet" r:id="rId3" imgW="8248686" imgH="3257434" progId="Excel.Sheet.12">
                  <p:embed/>
                  <p:pic>
                    <p:nvPicPr>
                      <p:cNvPr id="0" name=""/>
                      <p:cNvPicPr/>
                      <p:nvPr/>
                    </p:nvPicPr>
                    <p:blipFill>
                      <a:blip r:embed="rId4"/>
                      <a:stretch>
                        <a:fillRect/>
                      </a:stretch>
                    </p:blipFill>
                    <p:spPr>
                      <a:xfrm>
                        <a:off x="230605" y="2514600"/>
                        <a:ext cx="8682789" cy="34290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FFF725E-FDF0-FA25-A9DE-55DA4288025D}"/>
              </a:ext>
            </a:extLst>
          </p:cNvPr>
          <p:cNvPicPr>
            <a:picLocks noChangeAspect="1"/>
          </p:cNvPicPr>
          <p:nvPr/>
        </p:nvPicPr>
        <p:blipFill>
          <a:blip r:embed="rId5"/>
          <a:stretch>
            <a:fillRect/>
          </a:stretch>
        </p:blipFill>
        <p:spPr>
          <a:xfrm>
            <a:off x="7086600" y="3314700"/>
            <a:ext cx="504825" cy="142875"/>
          </a:xfrm>
          <a:prstGeom prst="rect">
            <a:avLst/>
          </a:prstGeom>
        </p:spPr>
      </p:pic>
    </p:spTree>
    <p:extLst>
      <p:ext uri="{BB962C8B-B14F-4D97-AF65-F5344CB8AC3E}">
        <p14:creationId xmlns:p14="http://schemas.microsoft.com/office/powerpoint/2010/main" val="42760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Calendar details:</a:t>
            </a:r>
          </a:p>
        </p:txBody>
      </p:sp>
      <p:sp>
        <p:nvSpPr>
          <p:cNvPr id="7171" name="Rectangle 3"/>
          <p:cNvSpPr>
            <a:spLocks noGrp="1" noChangeArrowheads="1"/>
          </p:cNvSpPr>
          <p:nvPr>
            <p:ph type="body" idx="1"/>
          </p:nvPr>
        </p:nvSpPr>
        <p:spPr>
          <a:xfrm>
            <a:off x="457200" y="1719262"/>
            <a:ext cx="8229600" cy="4833937"/>
          </a:xfrm>
        </p:spPr>
        <p:txBody>
          <a:bodyPr/>
          <a:lstStyle/>
          <a:p>
            <a:pPr eaLnBrk="1" hangingPunct="1"/>
            <a:r>
              <a:rPr lang="en-US" altLang="en-US" sz="2400" dirty="0"/>
              <a:t>Year 4 start date:  </a:t>
            </a:r>
          </a:p>
          <a:p>
            <a:pPr lvl="1" eaLnBrk="1" hangingPunct="1"/>
            <a:r>
              <a:rPr lang="en-US" altLang="en-US" sz="2000" dirty="0"/>
              <a:t>First period block starts Monday, May 5</a:t>
            </a:r>
            <a:r>
              <a:rPr lang="en-US" altLang="en-US" sz="2000" baseline="30000" dirty="0"/>
              <a:t>th</a:t>
            </a:r>
            <a:r>
              <a:rPr lang="en-US" altLang="en-US" sz="2000" dirty="0"/>
              <a:t>, 2025 (May = Period “8B”). </a:t>
            </a:r>
            <a:endParaRPr lang="en-US" altLang="en-US" sz="2000" i="1" dirty="0"/>
          </a:p>
          <a:p>
            <a:pPr eaLnBrk="1" hangingPunct="1">
              <a:buFont typeface="Wingdings" panose="05000000000000000000" pitchFamily="2" charset="2"/>
              <a:buNone/>
            </a:pPr>
            <a:endParaRPr lang="en-US" altLang="en-US" sz="1800" dirty="0"/>
          </a:p>
          <a:p>
            <a:pPr eaLnBrk="1" hangingPunct="1"/>
            <a:r>
              <a:rPr lang="en-US" altLang="en-US" sz="2400" dirty="0"/>
              <a:t>Breaks:</a:t>
            </a:r>
          </a:p>
          <a:p>
            <a:pPr lvl="1" eaLnBrk="1" hangingPunct="1"/>
            <a:r>
              <a:rPr lang="en-US" altLang="en-US" sz="2000" dirty="0"/>
              <a:t>Summer: End of July/Early August (7/26/25 - 8/3/25)</a:t>
            </a:r>
          </a:p>
          <a:p>
            <a:pPr lvl="1" eaLnBrk="1" hangingPunct="1"/>
            <a:r>
              <a:rPr lang="en-US" altLang="en-US" sz="2000" dirty="0"/>
              <a:t>Winter: End of Fall Semester (12/20/25 - 1/4/26)</a:t>
            </a:r>
          </a:p>
          <a:p>
            <a:pPr eaLnBrk="1" hangingPunct="1"/>
            <a:endParaRPr lang="en-US" altLang="en-US" sz="1800" dirty="0"/>
          </a:p>
          <a:p>
            <a:pPr eaLnBrk="1" hangingPunct="1"/>
            <a:r>
              <a:rPr lang="en-US" altLang="en-US" sz="2400" dirty="0"/>
              <a:t>Match Day and Graduation dates </a:t>
            </a:r>
            <a:r>
              <a:rPr lang="en-US" altLang="en-US" sz="2400" b="1" i="1" u="sng" dirty="0"/>
              <a:t>are tentative</a:t>
            </a:r>
            <a:r>
              <a:rPr lang="en-US" altLang="en-US" sz="2400" dirty="0"/>
              <a:t>. </a:t>
            </a:r>
          </a:p>
          <a:p>
            <a:pPr lvl="1" eaLnBrk="1" hangingPunct="1"/>
            <a:r>
              <a:rPr lang="en-US" altLang="en-US" sz="2000" dirty="0"/>
              <a:t>	Match Day </a:t>
            </a:r>
            <a:r>
              <a:rPr lang="en-US" altLang="en-US" sz="2000" i="1" dirty="0"/>
              <a:t>tentatively</a:t>
            </a:r>
            <a:r>
              <a:rPr lang="en-US" altLang="en-US" sz="2000" dirty="0"/>
              <a:t> March 20</a:t>
            </a:r>
            <a:r>
              <a:rPr lang="en-US" altLang="en-US" sz="2000" baseline="30000" dirty="0"/>
              <a:t>th</a:t>
            </a:r>
            <a:r>
              <a:rPr lang="en-US" altLang="en-US" sz="2000" dirty="0"/>
              <a:t>, 2026</a:t>
            </a:r>
          </a:p>
          <a:p>
            <a:pPr lvl="1" eaLnBrk="1" hangingPunct="1"/>
            <a:r>
              <a:rPr lang="en-US" altLang="en-US" sz="2000" dirty="0"/>
              <a:t>	Graduation </a:t>
            </a:r>
            <a:r>
              <a:rPr lang="en-US" altLang="en-US" sz="2000" i="1" dirty="0"/>
              <a:t>tentatively either </a:t>
            </a:r>
            <a:r>
              <a:rPr lang="en-US" altLang="en-US" sz="2000" dirty="0"/>
              <a:t>on Sat. May 9</a:t>
            </a:r>
            <a:r>
              <a:rPr lang="en-US" altLang="en-US" sz="2000" baseline="30000" dirty="0"/>
              <a:t>th</a:t>
            </a:r>
            <a:r>
              <a:rPr lang="en-US" altLang="en-US" sz="2000" dirty="0"/>
              <a:t> or 16</a:t>
            </a:r>
            <a:r>
              <a:rPr lang="en-US" altLang="en-US" sz="2000" baseline="30000" dirty="0"/>
              <a:t>th</a:t>
            </a:r>
            <a:r>
              <a:rPr lang="en-US" altLang="en-US" sz="2000" dirty="0"/>
              <a:t>, 2026</a:t>
            </a:r>
          </a:p>
          <a:p>
            <a:pPr lvl="2" eaLnBrk="1" hangingPunct="1"/>
            <a:r>
              <a:rPr lang="en-US" altLang="en-US" sz="1700" dirty="0"/>
              <a:t>Commencement announced by LUC Fall 2025</a:t>
            </a:r>
            <a:endParaRPr lang="en-US" altLang="en-US" sz="1050" dirty="0"/>
          </a:p>
          <a:p>
            <a:pPr lvl="2" eaLnBrk="1" hangingPunct="1"/>
            <a:endParaRPr lang="en-US" alt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7543800" cy="1295400"/>
          </a:xfrm>
        </p:spPr>
        <p:txBody>
          <a:bodyPr/>
          <a:lstStyle/>
          <a:p>
            <a:pPr eaLnBrk="1" hangingPunct="1"/>
            <a:r>
              <a:rPr lang="en-US" altLang="en-US" dirty="0"/>
              <a:t>Fourth Year </a:t>
            </a:r>
            <a:br>
              <a:rPr lang="en-US" altLang="en-US" dirty="0"/>
            </a:br>
            <a:r>
              <a:rPr lang="en-US" altLang="en-US" dirty="0"/>
              <a:t>Overview of Requirements</a:t>
            </a:r>
          </a:p>
        </p:txBody>
      </p:sp>
      <p:sp>
        <p:nvSpPr>
          <p:cNvPr id="8195" name="Rectangle 3"/>
          <p:cNvSpPr>
            <a:spLocks noGrp="1" noChangeArrowheads="1"/>
          </p:cNvSpPr>
          <p:nvPr>
            <p:ph type="body" idx="1"/>
          </p:nvPr>
        </p:nvSpPr>
        <p:spPr>
          <a:xfrm>
            <a:off x="228600" y="1905000"/>
            <a:ext cx="8229600" cy="4648200"/>
          </a:xfrm>
        </p:spPr>
        <p:txBody>
          <a:bodyPr/>
          <a:lstStyle/>
          <a:p>
            <a:pPr eaLnBrk="1" hangingPunct="1">
              <a:lnSpc>
                <a:spcPct val="80000"/>
              </a:lnSpc>
            </a:pPr>
            <a:r>
              <a:rPr lang="en-US" altLang="en-US" sz="2000" dirty="0"/>
              <a:t>12 weeks of core clerkships: </a:t>
            </a:r>
          </a:p>
          <a:p>
            <a:pPr lvl="1" eaLnBrk="1" hangingPunct="1">
              <a:lnSpc>
                <a:spcPct val="80000"/>
              </a:lnSpc>
            </a:pPr>
            <a:r>
              <a:rPr lang="en-US" altLang="en-US" sz="2000" dirty="0"/>
              <a:t>Emergency Medicine, Sub-I Wards, Sub-I ICU</a:t>
            </a:r>
          </a:p>
          <a:p>
            <a:pPr eaLnBrk="1" hangingPunct="1">
              <a:lnSpc>
                <a:spcPct val="80000"/>
              </a:lnSpc>
            </a:pPr>
            <a:r>
              <a:rPr lang="en-US" altLang="en-US" sz="2000" dirty="0"/>
              <a:t>4 weeks required PCM-4 course (Nov or Dec)</a:t>
            </a:r>
          </a:p>
          <a:p>
            <a:pPr eaLnBrk="1" hangingPunct="1">
              <a:lnSpc>
                <a:spcPct val="80000"/>
              </a:lnSpc>
            </a:pPr>
            <a:r>
              <a:rPr lang="en-US" altLang="en-US" sz="2000" dirty="0"/>
              <a:t>2 weeks required Transition to Residency Course (TTR) (Offered in Feb, March or April in the first 2 weeks.)</a:t>
            </a:r>
          </a:p>
          <a:p>
            <a:pPr eaLnBrk="1" hangingPunct="1">
              <a:lnSpc>
                <a:spcPct val="80000"/>
              </a:lnSpc>
              <a:buFont typeface="Wingdings" panose="05000000000000000000" pitchFamily="2" charset="2"/>
              <a:buNone/>
            </a:pPr>
            <a:endParaRPr lang="en-US" altLang="en-US" sz="2000" dirty="0"/>
          </a:p>
          <a:p>
            <a:pPr eaLnBrk="1" hangingPunct="1">
              <a:lnSpc>
                <a:spcPct val="80000"/>
              </a:lnSpc>
            </a:pPr>
            <a:r>
              <a:rPr lang="en-US" altLang="en-US" sz="2000" dirty="0"/>
              <a:t>22 weeks of elective credit required for graduation</a:t>
            </a:r>
          </a:p>
          <a:p>
            <a:pPr lvl="1" eaLnBrk="1" hangingPunct="1">
              <a:lnSpc>
                <a:spcPct val="80000"/>
              </a:lnSpc>
            </a:pPr>
            <a:r>
              <a:rPr lang="en-US" altLang="en-US" sz="1800" dirty="0"/>
              <a:t>30 weeks elective time available in M4 year for on-track students</a:t>
            </a:r>
            <a:endParaRPr lang="en-US" altLang="en-US" sz="1500" dirty="0"/>
          </a:p>
          <a:p>
            <a:pPr lvl="1" eaLnBrk="1" hangingPunct="1">
              <a:lnSpc>
                <a:spcPct val="80000"/>
              </a:lnSpc>
            </a:pPr>
            <a:r>
              <a:rPr lang="en-US" altLang="en-US" sz="1800" dirty="0"/>
              <a:t>Must complete at least 12 weeks of </a:t>
            </a:r>
            <a:r>
              <a:rPr lang="en-US" altLang="en-US" sz="1800" i="1" u="sng" dirty="0"/>
              <a:t>clinical electives</a:t>
            </a:r>
            <a:r>
              <a:rPr lang="en-US" altLang="en-US" sz="1800" dirty="0"/>
              <a:t> in M4 year</a:t>
            </a:r>
          </a:p>
          <a:p>
            <a:pPr lvl="1" eaLnBrk="1" hangingPunct="1">
              <a:lnSpc>
                <a:spcPct val="80000"/>
              </a:lnSpc>
            </a:pPr>
            <a:r>
              <a:rPr lang="en-US" altLang="en-US" sz="1800" dirty="0"/>
              <a:t>Must complete at least 12 weeks of full-time coursework in final semester (full-time required clerkships or elective courses)</a:t>
            </a:r>
          </a:p>
          <a:p>
            <a:pPr marL="0" indent="0" eaLnBrk="1" hangingPunct="1">
              <a:lnSpc>
                <a:spcPct val="80000"/>
              </a:lnSpc>
              <a:buNone/>
            </a:pPr>
            <a:endParaRPr lang="en-US" altLang="en-US" sz="2000" dirty="0"/>
          </a:p>
          <a:p>
            <a:pPr eaLnBrk="1" hangingPunct="1">
              <a:lnSpc>
                <a:spcPct val="80000"/>
              </a:lnSpc>
            </a:pPr>
            <a:r>
              <a:rPr lang="en-US" altLang="en-US" sz="2000" dirty="0"/>
              <a:t>Bioethics Requirements</a:t>
            </a:r>
          </a:p>
          <a:p>
            <a:pPr lvl="1" eaLnBrk="1" hangingPunct="1">
              <a:lnSpc>
                <a:spcPct val="80000"/>
              </a:lnSpc>
            </a:pPr>
            <a:r>
              <a:rPr lang="en-US" altLang="en-US" sz="1600" dirty="0"/>
              <a:t>4 Ethics Grand Rounds and a paper</a:t>
            </a:r>
          </a:p>
          <a:p>
            <a:pPr eaLnBrk="1" hangingPunct="1">
              <a:lnSpc>
                <a:spcPct val="80000"/>
              </a:lnSpc>
            </a:pPr>
            <a:endParaRPr lang="en-US" altLang="en-US" sz="2000" dirty="0"/>
          </a:p>
          <a:p>
            <a:pPr eaLnBrk="1" hangingPunct="1">
              <a:lnSpc>
                <a:spcPct val="80000"/>
              </a:lnSpc>
            </a:pPr>
            <a:r>
              <a:rPr lang="en-US" altLang="en-US" sz="2000" dirty="0"/>
              <a:t>USMLE Step 2 CK</a:t>
            </a:r>
            <a:endParaRPr lang="en-US" altLang="en-US" sz="2000" dirty="0">
              <a:solidFill>
                <a:srgbClr val="FF0000"/>
              </a:solidFill>
            </a:endParaRP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38645</TotalTime>
  <Words>1971</Words>
  <Application>Microsoft Office PowerPoint</Application>
  <PresentationFormat>On-screen Show (4:3)</PresentationFormat>
  <Paragraphs>279</Paragraphs>
  <Slides>32</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8" baseType="lpstr">
      <vt:lpstr>Arial</vt:lpstr>
      <vt:lpstr>Ariel</vt:lpstr>
      <vt:lpstr>Calibri</vt:lpstr>
      <vt:lpstr>Wingdings</vt:lpstr>
      <vt:lpstr>Network</vt:lpstr>
      <vt:lpstr>Worksheet</vt:lpstr>
      <vt:lpstr>Loyola University Chicago  Stritch School of Medicine Office of Student Affairs/ Office of Medical Education</vt:lpstr>
      <vt:lpstr>What most M3s what to know now:</vt:lpstr>
      <vt:lpstr>Today’s Agenda</vt:lpstr>
      <vt:lpstr>PowerPoint Presentation</vt:lpstr>
      <vt:lpstr>PowerPoint Presentation</vt:lpstr>
      <vt:lpstr>PowerPoint Presentation</vt:lpstr>
      <vt:lpstr>M4 Clerkship Track System – Class of 2026</vt:lpstr>
      <vt:lpstr>Calendar details:</vt:lpstr>
      <vt:lpstr>Fourth Year  Overview of Requirements</vt:lpstr>
      <vt:lpstr> Your M4 Year-  Readiness for Residency</vt:lpstr>
      <vt:lpstr>How long are the required elements of your M4 year?</vt:lpstr>
      <vt:lpstr>Fourth Year Requirements</vt:lpstr>
      <vt:lpstr> Readiness for Residency: M4 Core Rotations</vt:lpstr>
      <vt:lpstr>Purpose of Required Clinical Rotations: Sub-Internships and EM</vt:lpstr>
      <vt:lpstr>Required Rotation: Patient-Centered Medicine-4</vt:lpstr>
      <vt:lpstr>Required Course: Transition to Residency (TTR)</vt:lpstr>
      <vt:lpstr> Transition to Residency (TTR)</vt:lpstr>
      <vt:lpstr>M4 year: Readiness for Residency</vt:lpstr>
      <vt:lpstr>Readiness for Residency: Electives</vt:lpstr>
      <vt:lpstr>January 15th </vt:lpstr>
      <vt:lpstr>Extramural/Away/Audition rotations</vt:lpstr>
      <vt:lpstr>Discretionary Time (DT)</vt:lpstr>
      <vt:lpstr>USMLE STEP 2 CK</vt:lpstr>
      <vt:lpstr>What to do now:</vt:lpstr>
      <vt:lpstr>M4 Clerkship Track System – Class of 2026</vt:lpstr>
      <vt:lpstr>What else to do now:</vt:lpstr>
      <vt:lpstr>FAQ:</vt:lpstr>
      <vt:lpstr>Next week:  Handout emailed</vt:lpstr>
      <vt:lpstr>PPD Future Sessions:</vt:lpstr>
      <vt:lpstr>Future Sessions:</vt:lpstr>
      <vt:lpstr>Online Resources</vt:lpstr>
      <vt:lpstr>Questions? </vt:lpstr>
    </vt:vector>
  </TitlesOfParts>
  <Company>Loyola University Stritch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Loyola University Chicago  Stritch School of Medicine</dc:title>
  <dc:creator>Terri Wronski</dc:creator>
  <cp:lastModifiedBy>Ozark, Laura</cp:lastModifiedBy>
  <cp:revision>316</cp:revision>
  <cp:lastPrinted>2023-01-09T15:57:33Z</cp:lastPrinted>
  <dcterms:created xsi:type="dcterms:W3CDTF">2007-02-05T00:20:04Z</dcterms:created>
  <dcterms:modified xsi:type="dcterms:W3CDTF">2024-11-13T19:28:09Z</dcterms:modified>
</cp:coreProperties>
</file>